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0"/>
  </p:notesMasterIdLst>
  <p:handoutMasterIdLst>
    <p:handoutMasterId r:id="rId21"/>
  </p:handoutMasterIdLst>
  <p:sldIdLst>
    <p:sldId id="263" r:id="rId2"/>
    <p:sldId id="289" r:id="rId3"/>
    <p:sldId id="290" r:id="rId4"/>
    <p:sldId id="291" r:id="rId5"/>
    <p:sldId id="292" r:id="rId6"/>
    <p:sldId id="294" r:id="rId7"/>
    <p:sldId id="293" r:id="rId8"/>
    <p:sldId id="295" r:id="rId9"/>
    <p:sldId id="297" r:id="rId10"/>
    <p:sldId id="298" r:id="rId11"/>
    <p:sldId id="299" r:id="rId12"/>
    <p:sldId id="300" r:id="rId13"/>
    <p:sldId id="304" r:id="rId14"/>
    <p:sldId id="305" r:id="rId15"/>
    <p:sldId id="306" r:id="rId16"/>
    <p:sldId id="307" r:id="rId17"/>
    <p:sldId id="301" r:id="rId18"/>
    <p:sldId id="296" r:id="rId19"/>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22433"/>
    <a:srgbClr val="04AC00"/>
    <a:srgbClr val="F70000"/>
    <a:srgbClr val="66FF66"/>
    <a:srgbClr val="CDA3AB"/>
    <a:srgbClr val="97525F"/>
    <a:srgbClr val="A75D6B"/>
    <a:srgbClr val="DA7888"/>
    <a:srgbClr val="47B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4" autoAdjust="0"/>
    <p:restoredTop sz="78328" autoAdjust="0"/>
  </p:normalViewPr>
  <p:slideViewPr>
    <p:cSldViewPr>
      <p:cViewPr varScale="1">
        <p:scale>
          <a:sx n="120" d="100"/>
          <a:sy n="120" d="100"/>
        </p:scale>
        <p:origin x="2352" y="176"/>
      </p:cViewPr>
      <p:guideLst>
        <p:guide orient="horz" pos="2160"/>
        <p:guide pos="2880"/>
      </p:guideLst>
    </p:cSldViewPr>
  </p:slideViewPr>
  <p:outlineViewPr>
    <p:cViewPr>
      <p:scale>
        <a:sx n="25" d="100"/>
        <a:sy n="25" d="100"/>
      </p:scale>
      <p:origin x="0" y="-3930"/>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2673AB9-B6B7-45E3-A302-E0E832A14C2D}"/>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3075" name="Rectangle 3">
            <a:extLst>
              <a:ext uri="{FF2B5EF4-FFF2-40B4-BE49-F238E27FC236}">
                <a16:creationId xmlns:a16="http://schemas.microsoft.com/office/drawing/2014/main" id="{28202F26-17B0-4E69-B73F-BE729CD6FACF}"/>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3076" name="Rectangle 4">
            <a:extLst>
              <a:ext uri="{FF2B5EF4-FFF2-40B4-BE49-F238E27FC236}">
                <a16:creationId xmlns:a16="http://schemas.microsoft.com/office/drawing/2014/main" id="{0307ED6E-A4C7-4878-83EF-129AF9C1786C}"/>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3077" name="Rectangle 5">
            <a:extLst>
              <a:ext uri="{FF2B5EF4-FFF2-40B4-BE49-F238E27FC236}">
                <a16:creationId xmlns:a16="http://schemas.microsoft.com/office/drawing/2014/main" id="{374E53CB-FD66-4A0C-9FFD-D44DAA2F610A}"/>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74A99327-8947-4814-9616-2936377C9155}" type="slidenum">
              <a:rPr lang="it-IT" altLang="it-IT"/>
              <a:pPr>
                <a:defRPr/>
              </a:pPr>
              <a:t>‹#›</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6T22:28:19.508"/>
    </inkml:context>
    <inkml:brush xml:id="br0">
      <inkml:brushProperty name="width" value="0.05" units="cm"/>
      <inkml:brushProperty name="height" value="0.05" units="cm"/>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4T20:16:38.371"/>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 0,'57'0,"-2"0,-21 0,1 0,-2 0,0 0,-3 0,0 0,0 0,0 0,5 0,0 0,-1 0,-3 0,-5 0,-4 0,-2 0,-1 0,0 0,0 0,0 0,0 0,0 0,0 0,-1 0,4 0,4 0,5 0,4 0,-3 0,-2 0,-7 0,-2 0,-2 0,-1 0,1 0,0 0,0 0,0 0,3 0,4 0,4 0,6 0,2 0,0 0,-4 0,-3 0,-3 0,-3 0,-9 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4T20:16:40.343"/>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37,'55'0,"0"0,2 0,1 0,7 0,2 0,6 0,-3 0,23 0,-39 0,-3 0,4 0,14 0,-6 0,-15 0,-12 0,-11 0,-4 0,1 0,-10 0,6 0,-3 0,1 0,5 0,-5 0,1 0,13-6,8-2,5 1,1 1,-9 6,-6 0,-4 0,-4 0,-3 0,1-2,-1 0,-3-1,-2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4T20:16:52.367"/>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293 202,'74'0,"1"0,-2 0,-1 0,-5 0,-1 0,-1 0,-1 0,1 0,-3 0,25 0,6 0,-28 0,19 0,-7 0,-10 0,-15 0,-16 0,-10 0,-16 0,-49 0,15 0,-40 0,31 0,-15 0,-25 0,22 0,-4 0,-8 0,-2 0,-3 0,0 0,5 0,3 0,-35 0,26 0,24 0,14 0,7 0,3 0,4 0,3 0,-1 0,79 0,-10 0,18 0,7 0,-21 0,1 0,14 0,4 0,10 0,2 0,1 0,0 0,5 0,-3 0,-20 0,-6 0,20 0,-34 0,-32 0,-7 0,-58 0,11 0,-47 0,15 0,-14 0,-19 0,38 0,-4 0,-7 0,-2 0,0 1,1 1,8 0,3 0,-24 1,31 0,30-3,10 0,61 0,-9 0,15 0,4 0,3 0,-6 0,5 0,-8 0,1 0,16 0,3 0,2 0,-1 0,-9 1,-4-2,30-1,-33 0,-22-1,-14 1,-8 2,6 0,-4 0,5 0,0 0,-7 0,9 0,-7 0,7 0,-3 0,3 0,-1 0,-1 0,0 0,-5 0,-60-4,25 3,-50-3,45 4,-4 0,-8-2,-24-2,-30 1,36 0,-1 0,-7 1,0 0,0 0,0-1,5 1,1 1,5 1,3 0,-34 0,15 0,4 0,3 0,-7 0,2 0,4 0,12 0,17 0,12 0,14 0,74 0,1 0,3 0,7 0,-3 0,2 0,10 0,3 0,9 0,2 0,0 0,-2 0,-9 0,-2 0,-9 0,-4 0,-14 0,-4 0,28 0,-26 0,-19-4,-23 1,-3-3,-69 4,4 1,-12 0,-11 2,-6-1,-5 0,8-1,-5 1,-2 1,-10 1,-3 2,-1 0,20 0,0 1,-1-1,2 2,-21 1,2 1,4 1,15-1,3 1,5-1,-11 0,11-1,-5 1,47-6,28 0,41 1,26-2,7 0,11 0,-13 0,9 0,5 0,2 0,-1-1,3 1,3-1,3 0,3-1,-14-1,2 1,2-1,1 0,2-1,1 0,0 0,-5 0,2 0,1-1,0 0,1-1,0 1,0-1,0 0,1-1,0 1,0-1,1-1,-1 1,-1-1,-1 1,-2-1,3-1,-2 1,0-1,-2 0,-1 0,-1 0,-3 1,17-2,-1 0,-4 1,-2 0,-3 0,3 0,-3 1,-4 0,-4 0,6 0,-5 1,-3 0,20-2,-8 2,-24 2,-8 0,20 1,-34 3,-23 0,-14 0,-51 0,-24 0,0 0,1 2,-16 1,-1 2,1 2,-2 2,-4 1,1-1,-3 0,-4 2,-2 0,13-2,-3 2,0-1,-1 1,1-1,2 0,0-1,0 0,2 0,2 0,-8 0,2 0,2 0,2-2,-12 2,4-2,5-1,-11-1,10-2,23-1,9 0,-2-2,33 1,18 1,97 11,-15-5,14-1,-15 0,8 0,6 0,3-1,-5 0,3 0,4-1,1 0,2 1,-5-1,2 0,2 0,1 0,0 0,-1-1,1 1,0-1,0 0,0 0,-1 0,-2 0,-6-1,-1 0,0-1,-2 1,-2-1,-2 0,21 1,-3-1,-4 0,-6-1,-4 1,-6-1,-7 0,4 0,-12 2,-3 1,-41 0,-16-1,-75-1,-53-2,46 0,-6 0,-5 0,-2 0,3 0,-4 0,-1 0,-2 0,0 0,-5 0,-2 0,0 0,3 0,5 0,5 0,4 0,3 0,4 0,-8 0,5 0,6 0,-3 0,10 0,-14 0,36 0,28 0,78 4,-9 0,8 2,10-1,9 0,2 0,13 1,3-1,2 0,-20-2,2 0,0 0,1-1,0 0,1-1,0 0,-3 0,18-1,-4 0,-3 0,-17 0,-3 0,-5 0,8 0,-10 0,4 0,-44 1,-86 6,-49 3,43-5,-6-1,-6 1,-5 0,3 0,-6 1,-4-1,-3 1,-1 0,1-1,9 0,-3 0,0-1,0 1,-1-1,1 0,1 1,-10 0,-1 0,1 0,0 0,3 0,2 0,-5 0,2 1,1-1,5 1,3-1,3 0,3 0,5 0,6-1,-27 2,14-1,-1 0,55-5,36 3,61 1,4 0,13 1,-6-1,8-1,2 0,-13-1,2 0,1-1,0 1,2-1,0 1,0-1,-2 0,17 0,-1-2,-6 1,-16 0,-4 0,-4 0,9 0,-9 0,6 0,-50 0,-58-1,-47-1,-3-1,-6-1,-7-1,-7 0,16 2,-8 0,-3 0,-1 0,3 0,6 0,0 0,2 0,0 0,4 1,-11-1,3 2,2-1,7 1,-3 1,6 0,7 0,-11 0,15 0,10 0,66 0,41-1,27-2,1 0,10-1,4-1,-6 1,6-1,1 0,2-1,8 0,1-1,2 0,-3 1,-5 0,0 0,-2 1,-4 0,8-1,-5 1,-5-1,9 1,-12 1,7-1,-55 0,-37 3,-93 0,31 1,-12 1,-9-1,-3 1,11 0,-5 0,-4 0,-2 0,-1 0,-1 0,3 0,-3 0,0 0,-2 0,0 0,0 0,2 0,1 0,-2 0,1 0,0 0,2 0,2 0,4 0,-13 0,3 0,3 0,4 0,5 0,-21 0,7 0,9 0,3 0,16 0,15 0,56 3,89 2,-24-4,12 1,5-1,-3 0,5 0,4 0,1 0,-7 0,4 0,0 0,1 0,-2 0,-3 1,0-1,-1 0,-2 1,-4-1,4 1,-3 0,-3-1,-5 1,3 0,-6 0,-7 0,-5-2,-12 0,-14 0,-95 0,5 0,-10 2,-6 2,-9 0,-2 2,-6 2,-2 1,0 0,1 1,0 1,3 1,8-1,2 1,6-1,-5 2,8-2,-24 4,50-6,28-5,96 8,-6-6,12 0,-3 0,7 1,1 0,5-2,0 0,-2 0,-11-2,-1 0,-7 0,9 0,-9-1,16-2,-60 0,-41 0,-40 0,-24 0,-11 2,-14 0,-7 1,27-1,-5 0,-2 1,-2 0,-1 0,7-1,-1 1,-3-1,1 1,1 0,1-1,-11 2,0 0,1-1,4 1,4 0,0-1,4 1,5-1,4 0,-34 2,17-1,13 3,83-4,36-2,23-2,4 1,10 0,4 0,-2 0,4 0,3 0,1 0,9 0,3 0,0 0,0 0,-5-1,0 0,-2 0,-4 0,7 0,-5-1,-6 0,5-1,-12-1,2-4,-54 3,-36-1,-82-6,26 6,-10 0,-6-1,6 1,-6 0,-2-1,-1 1,-9 0,-4-1,1 0,1 2,8 0,0 0,2 1,5 0,-4 0,5 1,5 0,-6 1,10 1,0 1,46-1,19-2,65 1,20-1,18-2,-25 2,7-1,5 0,1 0,-6 0,4 0,2 0,0-1,-1 1,-1-1,2 0,-1-1,-2 1,-2 0,6-1,-2 0,-3 1,-5-1,-1 0,-6 1,-6-2,1-1,-12 1,-12 0,-94 3,-41 2,22 1,-7 2,-5-1,-7 0,-8 0,-2 0,2 0,7 0,0 0,2 0,2 0,-15 0,3 0,8 0,-8-1,13-1,28 1,11-1,3-2,34-1,65 3,22-2,19-2,-18 2,7-2,6 1,3-1,-3 1,5-1,2 0,2 0,0-1,-12 2,2-1,1 0,-1 0,0 0,-2 0,9 0,0 0,-1 0,-3 0,-4 0,3 0,-2 1,-5-1,-6 1,-1 0,-6 0,-8 0,-2 1,-11 0,-12 1,-92 2,-41 1,25 0,-5 0,-9 0,5 1,-8 0,-5 0,0 1,1 0,4 1,0 1,0 0,1 0,2 1,-17 1,1 2,3-1,5 2,-8 2,5 2,10-1,0 2,15-1,5 2,106-11,51-3,4-1,-17-2,3-1,5-1,8 0,-14 0,6 1,4-1,3 0,2-1,1 0,-1 0,-6-1,1 0,2 0,-1-1,2 1,0-1,1 0,0 0,-6 0,2 0,0 1,1-1,0 0,0 0,-1 0,0 0,-2 0,7 0,-1 0,0 0,0-1,-2 1,0 0,-1 0,-1 0,4 0,1 0,-1 0,-2 0,-2 1,-3-1,-3 1,6 0,-2-1,-4 1,-4 0,-5 0,16-2,-7-1,-7 1,6 1,-12 1,-6-1,-50 4,-57-10,-30-3,14 5,-5-1,-3-3,-5-2,5 2,-1-1,7 3,-21-7,48 9,30 6,51-1,45-1,-29 3,3-1,3 1,-1 0,-14 1,-4 1,18-1,-58 3,-110 4,24 0,-14 3,-5-1,8 0,-4-1,-2 1,-1 0,-5 0,-3 1,2-1,3 0,16 0,1-1,4 0,6 0,-25-2,17 0,5 2,140 0,51-1,-40-1,3 0,10 0,-18-1,6 1,4 0,4 0,0 0,-1-1,4 0,1-1,0 1,2-1,0 0,0 0,-8 0,0 0,1 0,0 0,0-1,0 1,-1 0,11-1,1 0,-1 0,-1 0,-1 0,-4 0,6 0,-2 0,-2 0,-3 0,-6 0,23 0,-7 0,-10 0,-2 0,-14 0,3 0,-54 0,-67 0,-32 0,8 0,-6 0,-6-1,-9 1,2 1,9-1,0 2,2 0,7 1,1 1,2 2,-23 7,4 4,14 3,5 4,12 0,4 2,-37 23,18-11,15-11,14-9,15-8,11-7,-22-2,-17-1,-17-2,-6-2,-15-2,-4-1,7 1,-1 1,5 0,-9-1,3-1,-9-2,-4 0,3-1,10 1,-11-2,9 1,-2-1,14 1,-2 1,1 0,4 0,-7-1,4 0,8 1,-1 0,15 1,20 2,76 3,46 3,4 0,-17 0,2 0,5 0,4 0,11 0,6 0,5 0,-1 0,-2 0,-7 0,-1 0,-1 0,-1 0,-2 0,13 0,-2 0,-4 0,-5 0,3-1,-5 0,-8-1,11 1,-13-2,5-4,-65 1,-97 4,12 1,-14 1,-6-1,-1 1,-7 0,-4 0,-1 0,11 0,-3 0,-1 0,0 0,1 0,5 1,0 0,0 0,3 1,5 0,-27 1,7 1,8 0,-2 2,14 1,-2 5,60-8,72-3,41-1,-13-2,7 0,7-1,-17 1,4-1,4 0,1 0,0 0,2 0,2 0,-1-1,0 1,-3-1,12 0,-1-1,-4 0,-4 1,5-1,-5 0,-7 0,5 1,-12 0,0-3,-57 5,-58 1,-36 2,9-1,-10 1,-8 0,-4 0,8 2,-5-1,-5 2,-2-1,-2 1,-2 1,12-2,-3 2,-2-1,-1 1,-1 0,0 0,1 0,1 1,-11 1,0 1,0 0,1 0,0 1,2 0,3 0,-5 1,0 1,3 0,1 0,4 0,3 0,-16 3,3 0,7 0,8 0,8-1,7 0,8-1,3-1,11-2,14-2,77-6,33-2,-8 1,8 0,9 0,-2 0,8 0,6 0,2 0,0 0,-11 0,2 0,0 0,2 0,0 0,0 0,4 0,2 0,1 0,-1 0,-1 0,-2 0,8 0,0 0,-2 0,-4 0,-4 0,-2 0,-5 0,-3 0,-6 0,0 0,-4 0,-11 0,26 0,-75 0,-53 0,-36 0,-8 0,-14 0,-9 0,32 0,-5 0,-4 0,-3 0,-1 0,0 0,4 1,-2 0,-2 0,-1 0,1 0,-1 0,2 1,2 0,0 1,-1 0,2 0,0 0,2 1,2-1,-20 2,2 0,3 1,3 0,7 0,-17 4,7 0,10-1,-3 2,16-2,14 0,45-5,74-2,48-2,-17 1,9 0,10-1,-24-1,6-1,6 0,3 0,0-1,-1 0,-11 0,1 1,1-2,0 1,0 0,0-1,-2 0,14 0,-1-1,1 0,-2 0,-3 0,-2-1,2 1,-2-1,-3 0,-4 0,-6 1,13 0,-8 0,-9 2,2-1,-16 2,-15 2,-106 0,-40 0,12 0,-7 1,21 1,-8 0,-1 1,5 0,-6 2,3 0,6 1,-9 3,10 1,-7 4,48-8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24T20:16:59.930"/>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3954 801,'70'0,"-1"0,0 0,24 0,6 0,9 0,-27 0,8 0,4 0,1 0,-4 0,-7 0,4 0,-7 0,0 0,5 0,10 0,8 0,1 0,-5 0,-13 0,-10 0,-10 0,3 0,19 0,2 0,-1 0,-4 0,-2 0,-4 0,17 0,-9 0,-28 0,-7 0,9 1,-31 1,-20 0,-81 1,-21-2,15 0,-17-2,-6 1,24 0,-4 0,-3 0,-4 0,-3 0,7 0,-3 0,-4 0,-1-1,-3 1,-1 1,-1-1,10 1,-2 0,-2 1,-2-1,0 1,0 0,-1 0,1 0,1 1,1-1,-1 0,0 1,-1 0,2 0,-1 0,2 0,1 0,1 1,-15 1,1 0,1 0,2 1,2-1,2 1,4 0,-13 1,3 1,4 0,6-1,7 0,-9 0,10 0,8-2,5 1,13-1,15-5,109 3,-14-1,11 0,9 0,10 0,4-1,-8 0,4 0,3 0,3-1,-7 1,4-1,1 0,1-1,0 1,3 0,0 0,2 0,-2 0,0 0,-3 0,-1 0,0 0,-2 0,-3 0,5 0,-3 0,-3 0,-5 0,0 0,-6 0,-5 0,8 0,-12 0,-15 0,-37 0,-71 0,-12 0,-14 0,1 0,-10 0,-3 0,13 0,-2 0,-2 0,0 0,-4 0,-2 0,1 0,4 0,9 0,2 0,3 0,5 0,-2 0,4 0,7 0,-6 0,11 0,7 0,37 0,60 1,37-2,-17 0,7-1,7-2,-7 0,8 0,4-2,1 0,-1 0,1-1,1 0,1-1,0 0,-2 0,0-1,0 0,-1-1,-1 0,-4 1,5-2,-2 0,-5 1,-4 1,32-3,-13 2,-31 2,-11 3,-7 1,-32 4,-95-5,6 4,-18 0,-12 1,31-1,-5 0,-7 0,-4 1,-2-1,-3 0,-1 0,14 1,-3 0,-2 0,-1 0,-3 0,0 0,-1-1,-1 1,0 0,1 0,1 0,-1 0,-1 0,0 0,-1 0,-1 0,1 0,0 0,0 0,1 0,1 0,-6 0,-1 0,1 0,-1 0,1 0,1 0,2 0,0 0,3 0,2 0,-5 0,0 0,3 0,1 0,2 0,2 0,4 0,2 0,-18 0,3 0,5 0,5 0,5 0,-12 0,8 0,15 0,-11 0,92 0,41 0,25 0,9 0,12 0,10 0,-32 0,6 0,3 0,4 0,2 0,2 0,-8 0,4 0,1 0,3 0,0 0,1 0,1 0,-1 0,5 0,1 0,1 0,0 0,1 0,-1 0,-1 0,-1 0,-4 0,0 0,0 0,0 0,-2 0,0 0,-3 0,-2 0,12 0,-2 0,-1 0,-3 0,-4 0,-5 0,9 0,-5 0,-5 0,-7 0,27 0,-16 0,-1 0,-62 0,-27 0,-51 0,-2 0,-10-1,2-2,-5-1,-4 0,-16-1,-5 0,-2 0,20 0,-2 0,0 0,1-1,-21 0,1-1,3 0,15 2,3 0,4 1,-9-2,10 0,-11 0,54 3,38 3,83 0,-24 1,11 1,8 1,-14 0,6 0,3 0,3 0,1 0,9 1,4-1,1 1,0-1,0 0,0 0,1 1,0-1,-1 0,-4-1,9 1,-2-1,-4 0,-6 0,0-1,-7 0,-6 1,7 0,-13 0,3 2,-54-2,-21-2,-84-16,-3-7,15 6,-1-1,16 1,5 0,-25-8,31 7,30 8,58 5,13 2,13 0,3-1,7 0,6-1,-7 0,5 0,2-1,1 0,4-1,3 0,-1-1,-1 1,-4 1,0 0,-3-1,-3 1,8-1,-5 0,-6 1,4 0,-11 1,8-4,-56 3,-32 0,-46-2,-27 1,-1-2,-12-1,-6 0,20 3,-4-1,-3 1,-3-1,-1 1,4 1,-3 0,-2 0,0 0,0 0,2 2,5-1,0 2,0-1,2 1,0 0,2 1,-8 0,0 0,2 1,2 0,4 1,-4-1,4 1,3 0,6 1,-34-1,12 0,28 0,10 0,-1 0,37 0,91 13,-18-2,7 2,2 0,7 1,2 0,5 2,2-1,0 0,1-1,1-2,-3-1,-6-3,-1-1,-3-1,17 0,-8-3,21-3,-46 0,-35 0,-66 0,-39 0,20 0,-7 0,-9 0,2 1,-8-1,-5 1,-3 1,0 0,8 0,-2 1,-1 0,-1 1,0 0,0 0,0 1,-1 0,0 0,0 1,2 0,1 1,-8 0,1 1,1 1,4-1,5 1,2 0,3 1,6-1,6 0,-20 3,16-2,6 0,120-7,60-2,5-1,-30-2,2-1,4 0,7-1,-6 0,6-1,5 0,1 0,-2-2,-5 0,6-1,-3-2,-2 0,-2-1,-3-1,6-2,-3-2,-4 0,-6 0,-4-1,-5-1,-8 1,2 0,-11 1,-5-3,-37 10,-16 5,-33-2,-18 1,-13 0,-7-1,-8 0,-7-1,1 1,-7 0,-3 0,0 0,11 0,-1 1,-1 0,0 0,1 0,2 0,0 1,1 0,1 0,3 1,-7-1,3 1,2 0,6 0,0 1,6 0,5 1,-5 1,12 0,12 0,91 0,40 0,-10 0,9 0,7 0,-14 0,6 0,3-1,1 1,0 1,0-1,0 1,1 0,0 1,-3-1,15 2,-1-1,-3 1,-6 0,2 1,-6 0,-7 0,7 2,-15-1,-13-1,-55-4,-80-7,8 2,-9-1,9 1,-5-1,-1 0,-8 1,-2-1,2 1,7 1,2 0,3 1,-16-2,8 1,-15 0,52 1,80 2,51 1,8 0,-22-2,6-1,5-1,5 0,5 0,-11 1,5 0,4-1,3 0,2 0,2 0,-1 0,-1 0,-6 0,2-1,0 1,0-1,1 1,0-1,0 0,0 0,-1 0,-3 0,2 0,0 0,-1-1,0 1,-1 0,-1 0,-3 0,-1 0,9 1,-1-1,-1 1,-3 0,-2 0,-2 0,-4 0,11-1,-3 0,-4 1,-4-1,-6 1,16 0,-7 0,-13 0,-14 0,-13 1,-9-1,-135 4,1 3,12 0,-1 3,28 1,6 2,-20 11,35-2,25-8,47 0,-14-4,20 1,-33-1,-91 10,-2 3,-15 5,8-3,-8 2,-1 1,20-4,-1 0,0 1,2-1,-20 5,2 1,6-2,-10 2,11-4,27-6,8-4,1 0,59-9,78-3,5 1,15-2,-32 0,4 0,4-1,1-1,10-1,3 0,0-1,0-1,-1-1,-1-1,0 0,-5-1,14-2,-4-1,-7 0,11-3,-13 2,-28 4,-9 2,-3 1,-35 5,-54 0,-34 2,9-1,-9-1,-6 2,-3 0,-6 2,-4 0,1 1,-3 0,-2 2,1 0,2 1,11 0,1 1,3 0,4 2,0 1,4 2,7 0,1-1,11 0,7 2,94-10,37-3,-19-2,7-2,5 0,9 0,7-1,3-1,-2 0,-3-1,0 0,0-1,-4 0,-8 0,-1 0,-3-1,-5 0,2 0,-4 0,-7 0,2 0,-10 1,-2-1,-37 3,-79 3,-54 2,35-1,-9 1,-8-1,-8 1,30 0,-4 0,-5-1,-3 1,-2 0,-1 0,-1 0,0 0,1 0,-2 0,-2 0,0 0,-2 0,1 0,0 1,0-1,2 1,4 0,-1 0,0 0,1 0,0 1,1-1,2 1,1 0,1 0,-9 1,1-1,1 1,2 0,3 0,3 0,6 1,-21 1,5 1,8-1,9 2,-13 3,19-1,15-3,68-4,30-2,19 0,14 1,14-1,8-1,-13-1,8-2,4 0,4-2,1 0,-16 1,4-1,1-1,1 0,2-1,-1 1,0-1,3-1,2 0,0 0,0 0,0-1,-2 0,-2-1,7 0,-1-2,0 1,-3-1,-3 1,-4 0,16-2,-3 1,-7 0,-6 1,-5 1,-7 1,-10 1,-5 0,-14 2,-19 2,-80 4,-40 5,14 7,-9 4,-7 3,8-2,-7 2,-5 1,-1 2,0 2,13-2,-1 1,0 2,-1 0,0 1,2 0,1 1,0 0,0 0,1 1,2-1,2 0,-4 1,2-1,2 0,3-1,3-2,-20 7,6-2,9-2,-1 1,13-5,8 0,88-11,52-9,29-4,-29 2,8 0,6 0,2 0,-18 0,4 0,1 0,2 0,1 0,0 0,5 0,2-1,1 0,0 0,-1 0,-3 0,11-1,-2 1,-1 0,-2-1,-5 1,4-1,-4 0,-4 1,-6-1,-1 0,-7 0,-8 0,-7 2,-12 0,-16 0,-31 0,-49 0,-9 0,-11 0,5 0,-7 0,-2 0,-14 0,-3 0,-1 0,-2 0,0 0,3 0,15 0,3 0,5 0,-7 0,10 0,-1 0,61 0,60 0,-7 0,6 0,12 0,3 0,-1 0,-4 0,31 0,-41 0,-34 0,-112 0,31 0,-9 0,-6 0,-7 0,-7 0,-5 0,-2 0,7 2,-4 0,-1 0,-1 1,1 1,1 0,-1 1,0 0,1 0,3 2,-12 1,2 1,3 0,4 2,-7 2,6 1,9 0,-1 2,13-1,3 2,79-8,43-6,25-6,6 3,11 0,8 0,-18 0,5-1,3 0,3 0,0 0,-9 0,1-1,2 1,0-1,-1 1,1 0,-2-1,0 1,1-1,-1 1,-2-1,-3 1,4-1,-1 0,-2 1,-4-1,-5 1,18 0,-8 0,-7 1,4 0,-13 0,-4 0,-50 0,-110 0,35 0,-6 0,-1 0,-7 0,3 0,-24 0,6 0,17 0,7 0,-23 0,52 0,28 0,18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941D39F-7EB9-4AD8-8DFA-9914311C8E78}"/>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5123" name="Rectangle 3">
            <a:extLst>
              <a:ext uri="{FF2B5EF4-FFF2-40B4-BE49-F238E27FC236}">
                <a16:creationId xmlns:a16="http://schemas.microsoft.com/office/drawing/2014/main" id="{0BDE0DB9-422C-463A-A1D4-28303891968E}"/>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2052" name="Rectangle 4">
            <a:extLst>
              <a:ext uri="{FF2B5EF4-FFF2-40B4-BE49-F238E27FC236}">
                <a16:creationId xmlns:a16="http://schemas.microsoft.com/office/drawing/2014/main" id="{21A69D36-BFB6-43D2-B697-8D218BC0E4A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A3B45EA9-F9D4-4DD8-98F7-7E3D1F7DCBB3}"/>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5126" name="Rectangle 6">
            <a:extLst>
              <a:ext uri="{FF2B5EF4-FFF2-40B4-BE49-F238E27FC236}">
                <a16:creationId xmlns:a16="http://schemas.microsoft.com/office/drawing/2014/main" id="{F1B7D37B-5E0C-4A21-8EA6-63C9B91AE0E4}"/>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5127" name="Rectangle 7">
            <a:extLst>
              <a:ext uri="{FF2B5EF4-FFF2-40B4-BE49-F238E27FC236}">
                <a16:creationId xmlns:a16="http://schemas.microsoft.com/office/drawing/2014/main" id="{E8AB96FE-9CAD-49BA-95B8-8AFEE309AEED}"/>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7725CC20-F29F-438F-AD29-20844BF12CB6}"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8561091-30ED-44E1-B645-4120DA16FF08}"/>
              </a:ext>
            </a:extLst>
          </p:cNvPr>
          <p:cNvSpPr>
            <a:spLocks noGrp="1" noChangeArrowheads="1"/>
          </p:cNvSpPr>
          <p:nvPr>
            <p:ph type="sldNum" sz="quarter" idx="5"/>
          </p:nvPr>
        </p:nvSpPr>
        <p:spPr>
          <a:noFill/>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5C3C3D20-B347-4F61-A6F7-A74672B38CCA}" type="slidenum">
              <a:rPr lang="it-IT" altLang="it-IT" sz="1200" smtClean="0">
                <a:solidFill>
                  <a:schemeClr val="tx1"/>
                </a:solidFill>
              </a:rPr>
              <a:pPr/>
              <a:t>1</a:t>
            </a:fld>
            <a:endParaRPr lang="it-IT" altLang="it-IT" sz="1200">
              <a:solidFill>
                <a:schemeClr val="tx1"/>
              </a:solidFill>
            </a:endParaRPr>
          </a:p>
        </p:txBody>
      </p:sp>
      <p:sp>
        <p:nvSpPr>
          <p:cNvPr id="5123" name="Rectangle 2">
            <a:extLst>
              <a:ext uri="{FF2B5EF4-FFF2-40B4-BE49-F238E27FC236}">
                <a16:creationId xmlns:a16="http://schemas.microsoft.com/office/drawing/2014/main" id="{CACDB5C6-C39F-4E98-B56A-8211C7ADD213}"/>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EC791935-EA33-4E28-A803-C4327FC7BF21}"/>
              </a:ext>
            </a:extLst>
          </p:cNvPr>
          <p:cNvSpPr>
            <a:spLocks noGrp="1" noChangeArrowheads="1"/>
          </p:cNvSpPr>
          <p:nvPr>
            <p:ph type="body" idx="1"/>
          </p:nvPr>
        </p:nvSpPr>
        <p:spPr>
          <a:noFill/>
        </p:spPr>
        <p:txBody>
          <a:bodyPr/>
          <a:lstStyle/>
          <a:p>
            <a:pPr eaLnBrk="1" hangingPunct="1"/>
            <a:endParaRPr lang="it-IT" alt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Neue" panose="02000503000000020004" pitchFamily="2" charset="0"/>
              </a:rPr>
              <a:t>Soft </a:t>
            </a:r>
            <a:r>
              <a:rPr lang="en-GB" dirty="0" err="1">
                <a:solidFill>
                  <a:srgbClr val="000000"/>
                </a:solidFill>
                <a:effectLst/>
                <a:latin typeface="Helvetica Neue" panose="02000503000000020004" pitchFamily="2" charset="0"/>
              </a:rPr>
              <a:t>argmin</a:t>
            </a:r>
            <a:r>
              <a:rPr lang="en-GB" dirty="0">
                <a:solidFill>
                  <a:srgbClr val="000000"/>
                </a:solidFill>
                <a:effectLst/>
                <a:latin typeface="Helvetica Neue" panose="02000503000000020004" pitchFamily="2" charset="0"/>
              </a:rPr>
              <a:t>:</a:t>
            </a:r>
          </a:p>
          <a:p>
            <a:r>
              <a:rPr lang="en-GB" dirty="0">
                <a:solidFill>
                  <a:srgbClr val="000000"/>
                </a:solidFill>
                <a:effectLst/>
                <a:latin typeface="Helvetica Neue" panose="02000503000000020004" pitchFamily="2" charset="0"/>
              </a:rPr>
              <a:t>is fully differentiable and capable of regressing a smooth depth estimate. First, the predicted costs (\</a:t>
            </a:r>
            <a:r>
              <a:rPr lang="en-GB" dirty="0" err="1">
                <a:solidFill>
                  <a:srgbClr val="000000"/>
                </a:solidFill>
                <a:effectLst/>
                <a:latin typeface="Helvetica Neue" panose="02000503000000020004" pitchFamily="2" charset="0"/>
              </a:rPr>
              <a:t>textit</a:t>
            </a:r>
            <a:r>
              <a:rPr lang="en-GB" dirty="0">
                <a:solidFill>
                  <a:srgbClr val="000000"/>
                </a:solidFill>
                <a:effectLst/>
                <a:latin typeface="Helvetica Neue" panose="02000503000000020004" pitchFamily="2" charset="0"/>
              </a:rPr>
              <a:t>{c\</a:t>
            </a:r>
            <a:r>
              <a:rPr lang="en-GB" dirty="0" err="1">
                <a:solidFill>
                  <a:srgbClr val="000000"/>
                </a:solidFill>
                <a:effectLst/>
                <a:latin typeface="Helvetica Neue" panose="02000503000000020004" pitchFamily="2" charset="0"/>
              </a:rPr>
              <a:t>textsub</a:t>
            </a:r>
            <a:r>
              <a:rPr lang="en-GB" dirty="0">
                <a:solidFill>
                  <a:srgbClr val="000000"/>
                </a:solidFill>
                <a:effectLst/>
                <a:latin typeface="Helvetica Neue" panose="02000503000000020004" pitchFamily="2" charset="0"/>
              </a:rPr>
              <a:t>{d}} for each depth, \</a:t>
            </a:r>
            <a:r>
              <a:rPr lang="en-GB" dirty="0" err="1">
                <a:solidFill>
                  <a:srgbClr val="000000"/>
                </a:solidFill>
                <a:effectLst/>
                <a:latin typeface="Helvetica Neue" panose="02000503000000020004" pitchFamily="2" charset="0"/>
              </a:rPr>
              <a:t>textit</a:t>
            </a:r>
            <a:r>
              <a:rPr lang="en-GB" dirty="0">
                <a:solidFill>
                  <a:srgbClr val="000000"/>
                </a:solidFill>
                <a:effectLst/>
                <a:latin typeface="Helvetica Neue" panose="02000503000000020004" pitchFamily="2" charset="0"/>
              </a:rPr>
              <a:t>{d}) from the cost volume are converted to a probability volume by taking the negative of each value. The probability volume is then normalized across the depth dimension with the </a:t>
            </a:r>
            <a:r>
              <a:rPr lang="en-GB" dirty="0" err="1">
                <a:solidFill>
                  <a:srgbClr val="000000"/>
                </a:solidFill>
                <a:effectLst/>
                <a:latin typeface="Helvetica Neue" panose="02000503000000020004" pitchFamily="2" charset="0"/>
              </a:rPr>
              <a:t>softmax</a:t>
            </a:r>
            <a:r>
              <a:rPr lang="en-GB" dirty="0">
                <a:solidFill>
                  <a:srgbClr val="000000"/>
                </a:solidFill>
                <a:effectLst/>
                <a:latin typeface="Helvetica Neue" panose="02000503000000020004" pitchFamily="2" charset="0"/>
              </a:rPr>
              <a:t> operation, $\sigma$(.). The sum of each depth, \</a:t>
            </a:r>
            <a:r>
              <a:rPr lang="en-GB" dirty="0" err="1">
                <a:solidFill>
                  <a:srgbClr val="000000"/>
                </a:solidFill>
                <a:effectLst/>
                <a:latin typeface="Helvetica Neue" panose="02000503000000020004" pitchFamily="2" charset="0"/>
              </a:rPr>
              <a:t>textit</a:t>
            </a:r>
            <a:r>
              <a:rPr lang="en-GB" dirty="0">
                <a:solidFill>
                  <a:srgbClr val="000000"/>
                </a:solidFill>
                <a:effectLst/>
                <a:latin typeface="Helvetica Neue" panose="02000503000000020004" pitchFamily="2" charset="0"/>
              </a:rPr>
              <a:t>{d}, weighted by its normalized probability, is taken. This operation is fully differentiable and allows for training and regressing depth estimates.</a:t>
            </a:r>
          </a:p>
          <a:p>
            <a:endParaRPr lang="en-US" dirty="0"/>
          </a:p>
          <a:p>
            <a:r>
              <a:rPr lang="en-GB" dirty="0">
                <a:solidFill>
                  <a:srgbClr val="000000"/>
                </a:solidFill>
                <a:effectLst/>
                <a:latin typeface="Helvetica Neue" panose="02000503000000020004" pitchFamily="2" charset="0"/>
              </a:rPr>
              <a:t>[\hat{d} = \sum\limits_{d=0}^{D_{max}} d \times \sigma(-</a:t>
            </a:r>
            <a:r>
              <a:rPr lang="en-GB" dirty="0" err="1">
                <a:solidFill>
                  <a:srgbClr val="000000"/>
                </a:solidFill>
                <a:effectLst/>
                <a:latin typeface="Helvetica Neue" panose="02000503000000020004" pitchFamily="2" charset="0"/>
              </a:rPr>
              <a:t>c_d</a:t>
            </a:r>
            <a:r>
              <a:rPr lang="en-GB" dirty="0">
                <a:solidFill>
                  <a:srgbClr val="000000"/>
                </a:solidFill>
                <a:effectLst/>
                <a:latin typeface="Helvetica Neue" panose="02000503000000020004" pitchFamily="2" charset="0"/>
              </a:rPr>
              <a:t>) \</a:t>
            </a:r>
            <a:r>
              <a:rPr lang="en-GB" dirty="0" err="1">
                <a:solidFill>
                  <a:srgbClr val="000000"/>
                </a:solidFill>
                <a:effectLst/>
                <a:latin typeface="Helvetica Neue" panose="02000503000000020004" pitchFamily="2" charset="0"/>
              </a:rPr>
              <a:t>eqno</a:t>
            </a:r>
            <a:r>
              <a:rPr lang="en-GB" dirty="0">
                <a:solidFill>
                  <a:srgbClr val="000000"/>
                </a:solidFill>
                <a:effectLst/>
                <a:latin typeface="Helvetica Neue" panose="02000503000000020004" pitchFamily="2" charset="0"/>
              </a:rPr>
              <a:t>{(4.1)}\]</a:t>
            </a: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r>
              <a:rPr lang="en-GB" dirty="0">
                <a:solidFill>
                  <a:srgbClr val="000000"/>
                </a:solidFill>
                <a:effectLst/>
                <a:latin typeface="Helvetica Neue" panose="02000503000000020004" pitchFamily="2" charset="0"/>
              </a:rPr>
              <a:t>Because of the depth regression, we adopt the smooth L1 loss function to train the proposed model. Smooth L1 loss is widely used in bounding box regression for object detection because of its </a:t>
            </a:r>
            <a:r>
              <a:rPr lang="en-GB" b="1" dirty="0">
                <a:solidFill>
                  <a:srgbClr val="000000"/>
                </a:solidFill>
                <a:effectLst/>
                <a:latin typeface="Helvetica Neue" panose="02000503000000020004" pitchFamily="2" charset="0"/>
              </a:rPr>
              <a:t>robustness and low sensitivity to outliers, as compared to L2 loss</a:t>
            </a:r>
            <a:r>
              <a:rPr lang="en-GB" dirty="0">
                <a:solidFill>
                  <a:srgbClr val="000000"/>
                </a:solidFill>
                <a:effectLst/>
                <a:latin typeface="Helvetica Neue" panose="02000503000000020004" pitchFamily="2" charset="0"/>
              </a:rPr>
              <a:t>.</a:t>
            </a: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r>
              <a:rPr lang="en-GB" dirty="0">
                <a:solidFill>
                  <a:srgbClr val="000000"/>
                </a:solidFill>
                <a:effectLst/>
                <a:latin typeface="Helvetica Neue" panose="02000503000000020004" pitchFamily="2" charset="0"/>
              </a:rPr>
              <a:t>Slide 12:</a:t>
            </a:r>
          </a:p>
          <a:p>
            <a:endParaRPr lang="en-US" dirty="0"/>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10</a:t>
            </a:fld>
            <a:endParaRPr lang="it-IT" altLang="it-IT"/>
          </a:p>
        </p:txBody>
      </p:sp>
    </p:spTree>
    <p:extLst>
      <p:ext uri="{BB962C8B-B14F-4D97-AF65-F5344CB8AC3E}">
        <p14:creationId xmlns:p14="http://schemas.microsoft.com/office/powerpoint/2010/main" val="2277937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12</a:t>
            </a:fld>
            <a:endParaRPr lang="it-IT" altLang="it-IT"/>
          </a:p>
        </p:txBody>
      </p:sp>
    </p:spTree>
    <p:extLst>
      <p:ext uri="{BB962C8B-B14F-4D97-AF65-F5344CB8AC3E}">
        <p14:creationId xmlns:p14="http://schemas.microsoft.com/office/powerpoint/2010/main" val="3405050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17</a:t>
            </a:fld>
            <a:endParaRPr lang="it-IT" altLang="it-IT"/>
          </a:p>
        </p:txBody>
      </p:sp>
    </p:spTree>
    <p:extLst>
      <p:ext uri="{BB962C8B-B14F-4D97-AF65-F5344CB8AC3E}">
        <p14:creationId xmlns:p14="http://schemas.microsoft.com/office/powerpoint/2010/main" val="758222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000000"/>
                </a:solidFill>
                <a:effectLst/>
                <a:latin typeface="Helvetica Neue" panose="02000503000000020004" pitchFamily="2" charset="0"/>
              </a:rPr>
              <a:t>The ASPP module uses different dilation rates to capture features at different scales. </a:t>
            </a:r>
            <a:r>
              <a:rPr lang="en-GB" b="1" dirty="0" err="1">
                <a:solidFill>
                  <a:srgbClr val="000000"/>
                </a:solidFill>
                <a:effectLst/>
                <a:latin typeface="Helvetica Neue" panose="02000503000000020004" pitchFamily="2" charset="0"/>
              </a:rPr>
              <a:t>Astrous</a:t>
            </a:r>
            <a:r>
              <a:rPr lang="en-GB" b="1" dirty="0">
                <a:solidFill>
                  <a:srgbClr val="000000"/>
                </a:solidFill>
                <a:effectLst/>
                <a:latin typeface="Helvetica Neue" panose="02000503000000020004" pitchFamily="2" charset="0"/>
              </a:rPr>
              <a:t> convolution applies convolutions with gaps between kernel values.. The gaps control the output feature map’s spatial resolution, which leads to have a larger receptive field without increasing the number of parameters. And pyramid pooling technique generate a fixed length vector for each divided region of feature map The fixed-length vectors from each region are concatenated to form the final feature vector, allowing the network to capture features at multiple scales and improving the accuracy.</a:t>
            </a:r>
            <a:endParaRPr lang="en-GB" dirty="0">
              <a:solidFill>
                <a:srgbClr val="000000"/>
              </a:solidFill>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18</a:t>
            </a:fld>
            <a:endParaRPr lang="it-IT" altLang="it-IT"/>
          </a:p>
        </p:txBody>
      </p:sp>
    </p:spTree>
    <p:extLst>
      <p:ext uri="{BB962C8B-B14F-4D97-AF65-F5344CB8AC3E}">
        <p14:creationId xmlns:p14="http://schemas.microsoft.com/office/powerpoint/2010/main" val="3866160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solidFill>
                  <a:srgbClr val="000000"/>
                </a:solidFill>
                <a:effectLst/>
                <a:latin typeface="Abadi" panose="020B0604020104020204" pitchFamily="34" charset="0"/>
              </a:rPr>
              <a:t>The fact that autonomous vehicles should accurately perceive the world in 3D is one of the primary obstacles to generalised self-driving cars. Computer visions algorithms has made great stride in 2D tasks such as object detection, segmentations, human pose estimation, however the result of the corresponding 3D tasks are still lagging behind. </a:t>
            </a:r>
          </a:p>
          <a:p>
            <a:br>
              <a:rPr lang="en-GB" sz="1800" dirty="0">
                <a:solidFill>
                  <a:srgbClr val="000000"/>
                </a:solidFill>
                <a:effectLst/>
                <a:latin typeface="Abadi" panose="020B0604020104020204" pitchFamily="34" charset="0"/>
              </a:rPr>
            </a:br>
            <a:endParaRPr lang="en-GB" sz="1800" dirty="0">
              <a:solidFill>
                <a:srgbClr val="000000"/>
              </a:solidFill>
              <a:effectLst/>
              <a:latin typeface="Abadi" panose="020B0604020104020204" pitchFamily="34" charset="0"/>
            </a:endParaRPr>
          </a:p>
          <a:p>
            <a:r>
              <a:rPr lang="en-GB" sz="1800" dirty="0">
                <a:solidFill>
                  <a:srgbClr val="000000"/>
                </a:solidFill>
                <a:effectLst/>
                <a:latin typeface="Abadi" panose="020B0604020104020204" pitchFamily="34" charset="0"/>
              </a:rPr>
              <a:t>Effectiveness of deep learning-based systems for 3D tasks is influenced by two key variables, first of all, interacting with world’s 2D projections is simpler than perceiving it in 3D, this is especially true in autonomous driving situations and on the other hand these deep learning models trained on smaller datasets  such as KITTI, SF3D, MP3D. </a:t>
            </a:r>
          </a:p>
          <a:p>
            <a:br>
              <a:rPr lang="en-GB" sz="1800" dirty="0">
                <a:solidFill>
                  <a:srgbClr val="000000"/>
                </a:solidFill>
                <a:effectLst/>
                <a:latin typeface="Abadi" panose="020B0604020104020204" pitchFamily="34" charset="0"/>
              </a:rPr>
            </a:br>
            <a:endParaRPr lang="en-GB" sz="1800" dirty="0">
              <a:solidFill>
                <a:srgbClr val="000000"/>
              </a:solidFill>
              <a:effectLst/>
              <a:latin typeface="Abadi" panose="020B0604020104020204" pitchFamily="34" charset="0"/>
            </a:endParaRPr>
          </a:p>
          <a:p>
            <a:r>
              <a:rPr lang="en-GB" sz="1800" dirty="0">
                <a:solidFill>
                  <a:srgbClr val="000000"/>
                </a:solidFill>
                <a:effectLst/>
                <a:latin typeface="Abadi" panose="020B0604020104020204" pitchFamily="34" charset="0"/>
              </a:rPr>
              <a:t>In order to tackle the 3D issue, different algorithms had been implemented with ,Deep learning , stereo matching or even sensor fusion techniques. And each of these techniques had perceived the world with different data acquisition tools such as Stereo vision cameras , lidar or radar.  </a:t>
            </a:r>
          </a:p>
          <a:p>
            <a:endParaRPr lang="en-US" sz="1800" dirty="0">
              <a:solidFill>
                <a:srgbClr val="000000"/>
              </a:solidFill>
              <a:latin typeface="Abadi" panose="020B0604020104020204" pitchFamily="34" charset="0"/>
            </a:endParaRPr>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2</a:t>
            </a:fld>
            <a:endParaRPr lang="it-IT" altLang="it-IT"/>
          </a:p>
        </p:txBody>
      </p:sp>
    </p:spTree>
    <p:extLst>
      <p:ext uri="{BB962C8B-B14F-4D97-AF65-F5344CB8AC3E}">
        <p14:creationId xmlns:p14="http://schemas.microsoft.com/office/powerpoint/2010/main" val="292099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solidFill>
                  <a:srgbClr val="000000"/>
                </a:solidFill>
                <a:effectLst/>
                <a:latin typeface="Helvetica Neue" panose="02000503000000020004" pitchFamily="2" charset="0"/>
              </a:rPr>
              <a:t>In order or understand the concept of depth estimation we can consider 2 cameras such as human eyes which are looking at a point.  in this case According to the principle of triangulation, two parallel and coplanar cameras are used to capture the same scene from different angles, and the depth information is recovered by calculating the parallax value between the image pairs. As shown in the figure,  the </a:t>
            </a:r>
            <a:r>
              <a:rPr lang="en-GB" b="1" dirty="0">
                <a:solidFill>
                  <a:srgbClr val="000000"/>
                </a:solidFill>
                <a:effectLst/>
                <a:latin typeface="Helvetica Neue" panose="02000503000000020004" pitchFamily="2" charset="0"/>
              </a:rPr>
              <a:t>optical centre positions</a:t>
            </a:r>
            <a:r>
              <a:rPr lang="en-GB" dirty="0">
                <a:solidFill>
                  <a:srgbClr val="000000"/>
                </a:solidFill>
                <a:effectLst/>
                <a:latin typeface="Helvetica Neue" panose="02000503000000020004" pitchFamily="2" charset="0"/>
              </a:rPr>
              <a:t> of the left and right cameras are </a:t>
            </a:r>
            <a:r>
              <a:rPr lang="en-GB" dirty="0" err="1">
                <a:solidFill>
                  <a:srgbClr val="000000"/>
                </a:solidFill>
                <a:effectLst/>
                <a:latin typeface="Helvetica Neue" panose="02000503000000020004" pitchFamily="2" charset="0"/>
              </a:rPr>
              <a:t>Ol</a:t>
            </a:r>
            <a:r>
              <a:rPr lang="en-GB" dirty="0">
                <a:solidFill>
                  <a:srgbClr val="000000"/>
                </a:solidFill>
                <a:effectLst/>
                <a:latin typeface="Helvetica Neue" panose="02000503000000020004" pitchFamily="2" charset="0"/>
              </a:rPr>
              <a:t> and Or respectively, </a:t>
            </a:r>
            <a:r>
              <a:rPr lang="en-GB" dirty="0" err="1">
                <a:solidFill>
                  <a:srgbClr val="000000"/>
                </a:solidFill>
                <a:effectLst/>
                <a:latin typeface="Helvetica Neue" panose="02000503000000020004" pitchFamily="2" charset="0"/>
              </a:rPr>
              <a:t>Ol</a:t>
            </a:r>
            <a:r>
              <a:rPr lang="en-GB" dirty="0">
                <a:solidFill>
                  <a:srgbClr val="000000"/>
                </a:solidFill>
                <a:effectLst/>
                <a:latin typeface="Helvetica Neue" panose="02000503000000020004" pitchFamily="2" charset="0"/>
              </a:rPr>
              <a:t>- (x, y, z) l and Or - (</a:t>
            </a:r>
            <a:r>
              <a:rPr lang="en-GB" dirty="0" err="1">
                <a:solidFill>
                  <a:srgbClr val="000000"/>
                </a:solidFill>
                <a:effectLst/>
                <a:latin typeface="Helvetica Neue" panose="02000503000000020004" pitchFamily="2" charset="0"/>
              </a:rPr>
              <a:t>xr</a:t>
            </a:r>
            <a:r>
              <a:rPr lang="en-GB" dirty="0">
                <a:solidFill>
                  <a:srgbClr val="000000"/>
                </a:solidFill>
                <a:effectLst/>
                <a:latin typeface="Helvetica Neue" panose="02000503000000020004" pitchFamily="2" charset="0"/>
              </a:rPr>
              <a:t>, tr, </a:t>
            </a:r>
            <a:r>
              <a:rPr lang="en-GB" dirty="0" err="1">
                <a:solidFill>
                  <a:srgbClr val="000000"/>
                </a:solidFill>
                <a:effectLst/>
                <a:latin typeface="Helvetica Neue" panose="02000503000000020004" pitchFamily="2" charset="0"/>
              </a:rPr>
              <a:t>zr</a:t>
            </a:r>
            <a:r>
              <a:rPr lang="en-GB" dirty="0">
                <a:solidFill>
                  <a:srgbClr val="000000"/>
                </a:solidFill>
                <a:effectLst/>
                <a:latin typeface="Helvetica Neue" panose="02000503000000020004" pitchFamily="2" charset="0"/>
              </a:rPr>
              <a:t>) are the cameras coordinates systems, b is the. Baseline and f is the focal length and pr and pl are the projection of the point </a:t>
            </a:r>
            <a:r>
              <a:rPr lang="en-GB" dirty="0" err="1">
                <a:solidFill>
                  <a:srgbClr val="000000"/>
                </a:solidFill>
                <a:effectLst/>
                <a:latin typeface="Helvetica Neue" panose="02000503000000020004" pitchFamily="2" charset="0"/>
              </a:rPr>
              <a:t>x,y,z</a:t>
            </a:r>
            <a:r>
              <a:rPr lang="en-GB" dirty="0">
                <a:solidFill>
                  <a:srgbClr val="000000"/>
                </a:solidFill>
                <a:effectLst/>
                <a:latin typeface="Helvetica Neue" panose="02000503000000020004" pitchFamily="2" charset="0"/>
              </a:rPr>
              <a:t> on the two camera coordinates. And based on the triangulation we have derive </a:t>
            </a:r>
          </a:p>
          <a:p>
            <a:endParaRPr lang="en-US" dirty="0"/>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3</a:t>
            </a:fld>
            <a:endParaRPr lang="it-IT" altLang="it-IT"/>
          </a:p>
        </p:txBody>
      </p:sp>
    </p:spTree>
    <p:extLst>
      <p:ext uri="{BB962C8B-B14F-4D97-AF65-F5344CB8AC3E}">
        <p14:creationId xmlns:p14="http://schemas.microsoft.com/office/powerpoint/2010/main" val="3611600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Neue" panose="02000503000000020004" pitchFamily="2" charset="0"/>
              </a:rPr>
              <a:t>Same concept In the case of the spherical cameras which is our case is shown in this slide</a:t>
            </a:r>
          </a:p>
          <a:p>
            <a:r>
              <a:rPr lang="en-GB" dirty="0">
                <a:solidFill>
                  <a:srgbClr val="000000"/>
                </a:solidFill>
                <a:effectLst/>
                <a:latin typeface="Helvetica Neue" panose="02000503000000020004" pitchFamily="2" charset="0"/>
              </a:rPr>
              <a:t>Imagine a pair of spherical cameras that capture images using spherical projection, we assume that the </a:t>
            </a:r>
            <a:r>
              <a:rPr lang="en-GB" b="1" dirty="0">
                <a:solidFill>
                  <a:srgbClr val="000000"/>
                </a:solidFill>
                <a:effectLst/>
                <a:latin typeface="Helvetica Neue" panose="02000503000000020004" pitchFamily="2" charset="0"/>
              </a:rPr>
              <a:t>camera coordinate </a:t>
            </a:r>
            <a:r>
              <a:rPr lang="en-GB" b="1" dirty="0" err="1">
                <a:solidFill>
                  <a:srgbClr val="000000"/>
                </a:solidFill>
                <a:effectLst/>
                <a:latin typeface="Helvetica Neue" panose="02000503000000020004" pitchFamily="2" charset="0"/>
              </a:rPr>
              <a:t>systems’s</a:t>
            </a:r>
            <a:r>
              <a:rPr lang="en-GB" b="1" dirty="0">
                <a:solidFill>
                  <a:srgbClr val="000000"/>
                </a:solidFill>
                <a:effectLst/>
                <a:latin typeface="Helvetica Neue" panose="02000503000000020004" pitchFamily="2" charset="0"/>
              </a:rPr>
              <a:t> axes are parallel to each other and the x-axes are aligned </a:t>
            </a:r>
            <a:r>
              <a:rPr lang="en-GB" dirty="0">
                <a:solidFill>
                  <a:srgbClr val="000000"/>
                </a:solidFill>
                <a:effectLst/>
                <a:latin typeface="Helvetica Neue" panose="02000503000000020004" pitchFamily="2" charset="0"/>
              </a:rPr>
              <a:t>The baseline of this spherical stereo setup is represented by the line connecting the two focal points. </a:t>
            </a:r>
          </a:p>
          <a:p>
            <a:r>
              <a:rPr lang="en-GB" dirty="0">
                <a:solidFill>
                  <a:srgbClr val="000000"/>
                </a:solidFill>
                <a:effectLst/>
                <a:latin typeface="Helvetica Neue" panose="02000503000000020004" pitchFamily="2" charset="0"/>
              </a:rPr>
              <a:t>The </a:t>
            </a:r>
            <a:r>
              <a:rPr lang="en-GB" dirty="0" err="1">
                <a:solidFill>
                  <a:srgbClr val="000000"/>
                </a:solidFill>
                <a:effectLst/>
                <a:latin typeface="Helvetica Neue" panose="02000503000000020004" pitchFamily="2" charset="0"/>
              </a:rPr>
              <a:t>epipoles</a:t>
            </a:r>
            <a:r>
              <a:rPr lang="en-GB" dirty="0">
                <a:solidFill>
                  <a:srgbClr val="000000"/>
                </a:solidFill>
                <a:effectLst/>
                <a:latin typeface="Helvetica Neue" panose="02000503000000020004" pitchFamily="2" charset="0"/>
              </a:rPr>
              <a:t> in each spherical image are the points where the baseline intersect the image on the x-axis </a:t>
            </a: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r>
              <a:rPr lang="en-GB" dirty="0">
                <a:solidFill>
                  <a:srgbClr val="000000"/>
                </a:solidFill>
                <a:effectLst/>
                <a:latin typeface="Helvetica Neue" panose="02000503000000020004" pitchFamily="2" charset="0"/>
              </a:rPr>
              <a:t>In order to define disparity consider</a:t>
            </a:r>
          </a:p>
          <a:p>
            <a:r>
              <a:rPr lang="en-GB" dirty="0">
                <a:solidFill>
                  <a:srgbClr val="000000"/>
                </a:solidFill>
                <a:effectLst/>
                <a:latin typeface="Helvetica Neue" panose="02000503000000020004" pitchFamily="2" charset="0"/>
              </a:rPr>
              <a:t>angles formed by the projection of point P onto the spherical images and the x-axis are ${\theta}_l$ (polar angle relative to the x-axis) and ${\theta}_r$, respectively. We define the disparity, $</a:t>
            </a:r>
            <a:r>
              <a:rPr lang="en-GB" dirty="0" err="1">
                <a:solidFill>
                  <a:srgbClr val="000000"/>
                </a:solidFill>
                <a:effectLst/>
                <a:latin typeface="Helvetica Neue" panose="02000503000000020004" pitchFamily="2" charset="0"/>
              </a:rPr>
              <a:t>d_s</a:t>
            </a:r>
            <a:r>
              <a:rPr lang="en-GB" dirty="0">
                <a:solidFill>
                  <a:srgbClr val="000000"/>
                </a:solidFill>
                <a:effectLst/>
                <a:latin typeface="Helvetica Neue" panose="02000503000000020004" pitchFamily="2" charset="0"/>
              </a:rPr>
              <a:t>$, of point P as the difference between the arc lengths $\</a:t>
            </a:r>
            <a:r>
              <a:rPr lang="en-GB" dirty="0" err="1">
                <a:solidFill>
                  <a:srgbClr val="000000"/>
                </a:solidFill>
                <a:effectLst/>
                <a:latin typeface="Helvetica Neue" panose="02000503000000020004" pitchFamily="2" charset="0"/>
              </a:rPr>
              <a:t>alpha_l</a:t>
            </a:r>
            <a:r>
              <a:rPr lang="en-GB" dirty="0">
                <a:solidFill>
                  <a:srgbClr val="000000"/>
                </a:solidFill>
                <a:effectLst/>
                <a:latin typeface="Helvetica Neue" panose="02000503000000020004" pitchFamily="2" charset="0"/>
              </a:rPr>
              <a:t>$ and $\</a:t>
            </a:r>
            <a:r>
              <a:rPr lang="en-GB" dirty="0" err="1">
                <a:solidFill>
                  <a:srgbClr val="000000"/>
                </a:solidFill>
                <a:effectLst/>
                <a:latin typeface="Helvetica Neue" panose="02000503000000020004" pitchFamily="2" charset="0"/>
              </a:rPr>
              <a:t>alpha_r</a:t>
            </a:r>
            <a:r>
              <a:rPr lang="en-GB" dirty="0">
                <a:solidFill>
                  <a:srgbClr val="000000"/>
                </a:solidFill>
                <a:effectLst/>
                <a:latin typeface="Helvetica Neue" panose="02000503000000020004" pitchFamily="2" charset="0"/>
              </a:rPr>
              <a:t>$, which are subtended by the angles ${\theta}_l$ and ${\theta}_r$, respectively. , </a:t>
            </a: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r>
              <a:rPr lang="en-GB" dirty="0">
                <a:solidFill>
                  <a:srgbClr val="000000"/>
                </a:solidFill>
                <a:effectLst/>
                <a:latin typeface="Helvetica Neue" panose="02000503000000020004" pitchFamily="2" charset="0"/>
              </a:rPr>
              <a:t>The spherical disparity is independent from intrinsic parameters of spherical camera </a:t>
            </a: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4</a:t>
            </a:fld>
            <a:endParaRPr lang="it-IT" altLang="it-IT"/>
          </a:p>
        </p:txBody>
      </p:sp>
    </p:spTree>
    <p:extLst>
      <p:ext uri="{BB962C8B-B14F-4D97-AF65-F5344CB8AC3E}">
        <p14:creationId xmlns:p14="http://schemas.microsoft.com/office/powerpoint/2010/main" val="1332287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Neue" panose="02000503000000020004" pitchFamily="2" charset="0"/>
              </a:rPr>
              <a:t>Our setup is composed of: </a:t>
            </a:r>
            <a:br>
              <a:rPr lang="en-GB" dirty="0">
                <a:solidFill>
                  <a:srgbClr val="000000"/>
                </a:solidFill>
                <a:effectLst/>
                <a:latin typeface="Helvetica Neue" panose="02000503000000020004" pitchFamily="2" charset="0"/>
              </a:rPr>
            </a:br>
            <a:br>
              <a:rPr lang="en-GB" dirty="0">
                <a:solidFill>
                  <a:srgbClr val="000000"/>
                </a:solidFill>
                <a:effectLst/>
                <a:latin typeface="Helvetica Neue" panose="02000503000000020004" pitchFamily="2" charset="0"/>
              </a:rPr>
            </a:br>
            <a:r>
              <a:rPr lang="en-GB" dirty="0">
                <a:solidFill>
                  <a:srgbClr val="000000"/>
                </a:solidFill>
                <a:effectLst/>
                <a:latin typeface="Helvetica Neue" panose="02000503000000020004" pitchFamily="2" charset="0"/>
              </a:rPr>
              <a:t>two 360 cameras </a:t>
            </a:r>
          </a:p>
          <a:p>
            <a:r>
              <a:rPr lang="en-GB" dirty="0">
                <a:solidFill>
                  <a:srgbClr val="000000"/>
                </a:solidFill>
                <a:effectLst/>
                <a:latin typeface="Helvetica Neue" panose="02000503000000020004" pitchFamily="2" charset="0"/>
              </a:rPr>
              <a:t>Lidar : the output is panoramic form of with a vertical angle of 24 degree is limitation leads to have  depth map with 64 in terms of height.</a:t>
            </a:r>
          </a:p>
          <a:p>
            <a:r>
              <a:rPr lang="en-GB" dirty="0">
                <a:solidFill>
                  <a:srgbClr val="000000"/>
                </a:solidFill>
                <a:effectLst/>
                <a:latin typeface="Helvetica Neue" panose="02000503000000020004" pitchFamily="2" charset="0"/>
              </a:rPr>
              <a:t>Jetson </a:t>
            </a:r>
          </a:p>
          <a:p>
            <a:r>
              <a:rPr lang="en-GB" dirty="0">
                <a:solidFill>
                  <a:srgbClr val="000000"/>
                </a:solidFill>
                <a:effectLst/>
                <a:latin typeface="Helvetica Neue" panose="02000503000000020004" pitchFamily="2" charset="0"/>
              </a:rPr>
              <a:t>Liteon battery </a:t>
            </a:r>
          </a:p>
          <a:p>
            <a:r>
              <a:rPr lang="en-GB" dirty="0">
                <a:solidFill>
                  <a:srgbClr val="000000"/>
                </a:solidFill>
                <a:effectLst/>
                <a:latin typeface="Helvetica Neue" panose="02000503000000020004" pitchFamily="2" charset="0"/>
              </a:rPr>
              <a:t>Lcd </a:t>
            </a:r>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5</a:t>
            </a:fld>
            <a:endParaRPr lang="it-IT" altLang="it-IT"/>
          </a:p>
        </p:txBody>
      </p:sp>
    </p:spTree>
    <p:extLst>
      <p:ext uri="{BB962C8B-B14F-4D97-AF65-F5344CB8AC3E}">
        <p14:creationId xmlns:p14="http://schemas.microsoft.com/office/powerpoint/2010/main" val="2581558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Neue" panose="02000503000000020004" pitchFamily="2" charset="0"/>
              </a:rPr>
              <a:t>Synchronisation:</a:t>
            </a: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r>
              <a:rPr lang="en-GB" dirty="0">
                <a:solidFill>
                  <a:srgbClr val="000000"/>
                </a:solidFill>
                <a:effectLst/>
                <a:latin typeface="Helvetica Neue" panose="02000503000000020004" pitchFamily="2" charset="0"/>
              </a:rPr>
              <a:t>The Ricoh cameras captures images with 30 fps while the Lidar has a 10 fps, in the case of Real-time synchronisation the </a:t>
            </a:r>
            <a:r>
              <a:rPr lang="en-GB" dirty="0" err="1">
                <a:solidFill>
                  <a:srgbClr val="000000"/>
                </a:solidFill>
                <a:effectLst/>
                <a:latin typeface="Helvetica Neue" panose="02000503000000020004" pitchFamily="2" charset="0"/>
              </a:rPr>
              <a:t>RoS</a:t>
            </a:r>
            <a:r>
              <a:rPr lang="en-GB" dirty="0">
                <a:solidFill>
                  <a:srgbClr val="000000"/>
                </a:solidFill>
                <a:effectLst/>
                <a:latin typeface="Helvetica Neue" panose="02000503000000020004" pitchFamily="2" charset="0"/>
              </a:rPr>
              <a:t> waits for lowest frequency device to catch the frames, this procedure was not possible in our case as the transition time for cameras were different. </a:t>
            </a:r>
          </a:p>
          <a:p>
            <a:r>
              <a:rPr lang="en-GB" dirty="0">
                <a:solidFill>
                  <a:srgbClr val="000000"/>
                </a:solidFill>
                <a:effectLst/>
                <a:latin typeface="Helvetica Neue" panose="02000503000000020004" pitchFamily="2" charset="0"/>
              </a:rPr>
              <a:t>So as a alternative post recording synchronisation had been chosen. In this case we record independently with cameras and lidar, and while we are recording a flash would be activated, the activation time would be recorded which be used for lidar and this flash would dazzled a frame in cameras frames (for 33 </a:t>
            </a:r>
            <a:r>
              <a:rPr lang="en-GB" dirty="0" err="1">
                <a:solidFill>
                  <a:srgbClr val="000000"/>
                </a:solidFill>
                <a:effectLst/>
                <a:latin typeface="Helvetica Neue" panose="02000503000000020004" pitchFamily="2" charset="0"/>
              </a:rPr>
              <a:t>ms</a:t>
            </a:r>
            <a:r>
              <a:rPr lang="en-GB" dirty="0">
                <a:solidFill>
                  <a:srgbClr val="000000"/>
                </a:solidFill>
                <a:effectLst/>
                <a:latin typeface="Helvetica Neue" panose="02000503000000020004" pitchFamily="2" charset="0"/>
              </a:rPr>
              <a:t>). This exactly works as slate in film shooting and only impact one frame. So after the recording the dazzled frame should be identified for each camera and then the previous frame would be deleted and the rest would be reordered. Regarding the lidar the recorded activation time would be used. </a:t>
            </a:r>
          </a:p>
          <a:p>
            <a:r>
              <a:rPr lang="en-GB" dirty="0">
                <a:solidFill>
                  <a:srgbClr val="000000"/>
                </a:solidFill>
                <a:effectLst/>
                <a:latin typeface="Helvetica Neue" panose="02000503000000020004" pitchFamily="2" charset="0"/>
              </a:rPr>
              <a:t>As the last step as the lidar and cameras have different fps we have to take mod3 of those, the maximum delay in this case would be 15ms and it can be considered as the best synchronisation that can be achieved. </a:t>
            </a:r>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6</a:t>
            </a:fld>
            <a:endParaRPr lang="it-IT" altLang="it-IT"/>
          </a:p>
        </p:txBody>
      </p:sp>
    </p:spTree>
    <p:extLst>
      <p:ext uri="{BB962C8B-B14F-4D97-AF65-F5344CB8AC3E}">
        <p14:creationId xmlns:p14="http://schemas.microsoft.com/office/powerpoint/2010/main" val="2239277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Neue" panose="02000503000000020004" pitchFamily="2" charset="0"/>
              </a:rPr>
              <a:t>The cameras images are  spherical while the lidar’s depth-map are panoramic and also the field of view of lidar is subset of </a:t>
            </a:r>
            <a:r>
              <a:rPr lang="en-GB" dirty="0" err="1">
                <a:solidFill>
                  <a:srgbClr val="000000"/>
                </a:solidFill>
                <a:effectLst/>
                <a:latin typeface="Helvetica Neue" panose="02000503000000020004" pitchFamily="2" charset="0"/>
              </a:rPr>
              <a:t>FoV</a:t>
            </a:r>
            <a:r>
              <a:rPr lang="en-GB" dirty="0">
                <a:solidFill>
                  <a:srgbClr val="000000"/>
                </a:solidFill>
                <a:effectLst/>
                <a:latin typeface="Helvetica Neue" panose="02000503000000020004" pitchFamily="2" charset="0"/>
              </a:rPr>
              <a:t> of cameras, one possibility is remove the top and bottom of cameras images to have the same </a:t>
            </a:r>
            <a:r>
              <a:rPr lang="en-GB" dirty="0" err="1">
                <a:solidFill>
                  <a:srgbClr val="000000"/>
                </a:solidFill>
                <a:effectLst/>
                <a:latin typeface="Helvetica Neue" panose="02000503000000020004" pitchFamily="2" charset="0"/>
              </a:rPr>
              <a:t>FoV</a:t>
            </a:r>
            <a:r>
              <a:rPr lang="en-GB" dirty="0">
                <a:solidFill>
                  <a:srgbClr val="000000"/>
                </a:solidFill>
                <a:effectLst/>
                <a:latin typeface="Helvetica Neue" panose="02000503000000020004" pitchFamily="2" charset="0"/>
              </a:rPr>
              <a:t> and on the other hand it could be possible to save images as they are and process them in </a:t>
            </a:r>
            <a:r>
              <a:rPr lang="en-GB" dirty="0" err="1">
                <a:solidFill>
                  <a:srgbClr val="000000"/>
                </a:solidFill>
                <a:effectLst/>
                <a:latin typeface="Helvetica Neue" panose="02000503000000020004" pitchFamily="2" charset="0"/>
              </a:rPr>
              <a:t>preprocessing</a:t>
            </a:r>
            <a:r>
              <a:rPr lang="en-GB" dirty="0">
                <a:solidFill>
                  <a:srgbClr val="000000"/>
                </a:solidFill>
                <a:effectLst/>
                <a:latin typeface="Helvetica Neue" panose="02000503000000020004" pitchFamily="2" charset="0"/>
              </a:rPr>
              <a:t> section of the code. Based on the fact that spherical images have barrel effect it would be possible to just crop it to have less of this effect and </a:t>
            </a:r>
            <a:r>
              <a:rPr lang="en-GB" dirty="0" err="1">
                <a:solidFill>
                  <a:srgbClr val="000000"/>
                </a:solidFill>
                <a:effectLst/>
                <a:latin typeface="Helvetica Neue" panose="02000503000000020004" pitchFamily="2" charset="0"/>
              </a:rPr>
              <a:t>textureless</a:t>
            </a:r>
            <a:r>
              <a:rPr lang="en-GB" dirty="0">
                <a:solidFill>
                  <a:srgbClr val="000000"/>
                </a:solidFill>
                <a:effectLst/>
                <a:latin typeface="Helvetica Neue" panose="02000503000000020004" pitchFamily="2" charset="0"/>
              </a:rPr>
              <a:t> areas and then use bigger images compare to their ground truth as 64 in terms of height is desirable. </a:t>
            </a: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r>
              <a:rPr lang="en-GB" dirty="0">
                <a:solidFill>
                  <a:srgbClr val="000000"/>
                </a:solidFill>
                <a:effectLst/>
                <a:latin typeface="Helvetica Neue" panose="02000503000000020004" pitchFamily="2" charset="0"/>
              </a:rPr>
              <a:t>Regarding the rectification, in order to generalise model, we decided to not rectify images and figure shows the overlap of top and bottom images and their disparity map which proves that our data is not rectified.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7</a:t>
            </a:fld>
            <a:endParaRPr lang="it-IT" altLang="it-IT"/>
          </a:p>
        </p:txBody>
      </p:sp>
    </p:spTree>
    <p:extLst>
      <p:ext uri="{BB962C8B-B14F-4D97-AF65-F5344CB8AC3E}">
        <p14:creationId xmlns:p14="http://schemas.microsoft.com/office/powerpoint/2010/main" val="172246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Neue" panose="02000503000000020004" pitchFamily="2" charset="0"/>
              </a:rPr>
              <a:t>feature extractor is composed of residual layers, which helps to get deeper without degradation in result. </a:t>
            </a:r>
          </a:p>
          <a:p>
            <a:r>
              <a:rPr lang="en-GB" dirty="0">
                <a:solidFill>
                  <a:srgbClr val="000000"/>
                </a:solidFill>
                <a:effectLst/>
                <a:latin typeface="Helvetica Neue" panose="02000503000000020004" pitchFamily="2" charset="0"/>
              </a:rPr>
              <a:t>In order to avoid distortion due to the spherical images such as </a:t>
            </a:r>
            <a:r>
              <a:rPr lang="en-GB" dirty="0" err="1">
                <a:solidFill>
                  <a:srgbClr val="000000"/>
                </a:solidFill>
                <a:effectLst/>
                <a:latin typeface="Helvetica Neue" panose="02000503000000020004" pitchFamily="2" charset="0"/>
              </a:rPr>
              <a:t>textureless</a:t>
            </a:r>
            <a:r>
              <a:rPr lang="en-GB" dirty="0">
                <a:solidFill>
                  <a:srgbClr val="000000"/>
                </a:solidFill>
                <a:effectLst/>
                <a:latin typeface="Helvetica Neue" panose="02000503000000020004" pitchFamily="2" charset="0"/>
              </a:rPr>
              <a:t> areas like sky or barrel effect in spherical images, 360SD-Net claimed that adding polar angle would help and studied the effects of polar angle in pre concatenation and late fusion which concluded post concatenation has a better result and we used this approach. The aim could be adding geometry information.</a:t>
            </a: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r>
              <a:rPr lang="en-GB" dirty="0">
                <a:solidFill>
                  <a:srgbClr val="000000"/>
                </a:solidFill>
                <a:effectLst/>
                <a:latin typeface="Helvetica Neue" panose="02000503000000020004" pitchFamily="2" charset="0"/>
              </a:rPr>
              <a:t>Cost volume : </a:t>
            </a:r>
          </a:p>
          <a:p>
            <a:r>
              <a:rPr lang="en-GB" dirty="0">
                <a:solidFill>
                  <a:srgbClr val="000000"/>
                </a:solidFill>
                <a:effectLst/>
                <a:latin typeface="Helvetica Neue" panose="02000503000000020004" pitchFamily="2" charset="0"/>
              </a:rPr>
              <a:t>It is a 3D data structure representing the matching costs (or similarity) between corresponding pixels or regions in a pair of stereo images, at different disparity levels. To compute the Cost Volume, a similarity metric such as the Sum of Absolute Differences (SAD) used, Matching costs are calculated for each pixel in the reference image and its corresponding pixels in the target image at different disparity levels, and these costs are stored in the Cost Volume. This results in a structure with dimensions (height × width × disparity × feature size). This approach uses Spatial Pyramid Pooling (SPP) features to enhance stereo-matching.</a:t>
            </a:r>
          </a:p>
          <a:p>
            <a:endParaRPr lang="en-GB" dirty="0">
              <a:solidFill>
                <a:srgbClr val="000000"/>
              </a:solidFill>
              <a:effectLst/>
              <a:latin typeface="Helvetica Neue" panose="02000503000000020004"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solidFill>
                  <a:srgbClr val="000000"/>
                </a:solidFill>
                <a:effectLst/>
                <a:latin typeface="Helvetica Neue" panose="02000503000000020004" pitchFamily="2" charset="0"/>
              </a:rPr>
              <a:t>In typical 3D cost volumes, the step size is one pixel. However, with the distortion introduced by equirectangular projection, the per-pixel step size is inconsistent with the geometry information from the polar angle input. To address this issue, a novel learnable cost volume (LCV) can be introduced </a:t>
            </a:r>
            <a:r>
              <a:rPr lang="en-GB" b="1" dirty="0">
                <a:solidFill>
                  <a:srgbClr val="000000"/>
                </a:solidFill>
                <a:effectLst/>
                <a:latin typeface="Helvetica Neue" panose="02000503000000020004" pitchFamily="2" charset="0"/>
              </a:rPr>
              <a:t>using a shifting filter, which searches for the optimal step size in "degree unit</a:t>
            </a:r>
            <a:r>
              <a:rPr lang="en-GB" dirty="0">
                <a:solidFill>
                  <a:srgbClr val="000000"/>
                </a:solidFill>
                <a:effectLst/>
                <a:latin typeface="Helvetica Neue" panose="02000503000000020004" pitchFamily="2" charset="0"/>
              </a:rPr>
              <a:t>" to construct the optimal cost volume.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solidFill>
                <a:srgbClr val="000000"/>
              </a:solidFill>
              <a:effectLst/>
              <a:latin typeface="Helvetica Neue" panose="02000503000000020004"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solidFill>
                <a:srgbClr val="000000"/>
              </a:solidFill>
              <a:effectLst/>
              <a:latin typeface="Helvetica Neue" panose="02000503000000020004"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solidFill>
                  <a:srgbClr val="000000"/>
                </a:solidFill>
                <a:effectLst/>
                <a:latin typeface="Helvetica Neue" panose="02000503000000020004" pitchFamily="2" charset="0"/>
              </a:rPr>
              <a:t>The ASPP module uses different dilation rates to capture features at different scales. </a:t>
            </a:r>
            <a:r>
              <a:rPr lang="en-GB" b="1" dirty="0" err="1">
                <a:solidFill>
                  <a:srgbClr val="000000"/>
                </a:solidFill>
                <a:effectLst/>
                <a:latin typeface="Helvetica Neue" panose="02000503000000020004" pitchFamily="2" charset="0"/>
              </a:rPr>
              <a:t>Astrous</a:t>
            </a:r>
            <a:r>
              <a:rPr lang="en-GB" b="1" dirty="0">
                <a:solidFill>
                  <a:srgbClr val="000000"/>
                </a:solidFill>
                <a:effectLst/>
                <a:latin typeface="Helvetica Neue" panose="02000503000000020004" pitchFamily="2" charset="0"/>
              </a:rPr>
              <a:t> convolution applies convolutions with gaps between kernel values.. The gaps control the output feature map’s spatial resolution, which leads to have a larger receptive field without increasing the number of parameters. And pyramid pooling technique generate a fixed length vector for each divided region of feature map The fixed-length vectors from each region are concatenated to form the final feature vector, allowing the network to capture features at multiple scales and improving the accuracy.</a:t>
            </a:r>
            <a:endParaRPr lang="en-GB" dirty="0">
              <a:solidFill>
                <a:srgbClr val="000000"/>
              </a:solidFill>
              <a:effectLst/>
              <a:latin typeface="Helvetica Neue" panose="02000503000000020004"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solidFill>
                <a:srgbClr val="000000"/>
              </a:solidFill>
              <a:effectLst/>
              <a:latin typeface="Helvetica Neue" panose="02000503000000020004" pitchFamily="2" charset="0"/>
            </a:endParaRPr>
          </a:p>
          <a:p>
            <a:endParaRPr lang="en-GB" dirty="0">
              <a:solidFill>
                <a:srgbClr val="000000"/>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8</a:t>
            </a:fld>
            <a:endParaRPr lang="it-IT" altLang="it-IT"/>
          </a:p>
        </p:txBody>
      </p:sp>
    </p:spTree>
    <p:extLst>
      <p:ext uri="{BB962C8B-B14F-4D97-AF65-F5344CB8AC3E}">
        <p14:creationId xmlns:p14="http://schemas.microsoft.com/office/powerpoint/2010/main" val="1071768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effectLst/>
                <a:latin typeface="Helvetica Neue" panose="02000503000000020004" pitchFamily="2" charset="0"/>
              </a:rPr>
              <a:t>to regularize and improve the cost volume, particularly in regions with uniform pixel intensity.</a:t>
            </a:r>
          </a:p>
          <a:p>
            <a:r>
              <a:rPr lang="en-GB" dirty="0">
                <a:solidFill>
                  <a:srgbClr val="000000"/>
                </a:solidFill>
                <a:effectLst/>
                <a:latin typeface="Helvetica Neue" panose="02000503000000020004" pitchFamily="2" charset="0"/>
              </a:rPr>
              <a:t>  3D convolutions can learn feature representations across height, width, and depth dimensions. To address the computational burden of 3D convolutions, a deep encoder-decoder architecture with sub-sampling and residual layers is used to leverage context and reduce computational requirements.</a:t>
            </a:r>
          </a:p>
          <a:p>
            <a:br>
              <a:rPr lang="en-GB" dirty="0">
                <a:solidFill>
                  <a:srgbClr val="000000"/>
                </a:solidFill>
                <a:effectLst/>
                <a:latin typeface="Helvetica Neue" panose="02000503000000020004" pitchFamily="2" charset="0"/>
              </a:rPr>
            </a:br>
            <a:endParaRPr lang="en-GB" dirty="0">
              <a:solidFill>
                <a:srgbClr val="000000"/>
              </a:solidFill>
              <a:effectLst/>
              <a:latin typeface="Helvetica Neue" panose="02000503000000020004" pitchFamily="2" charset="0"/>
            </a:endParaRPr>
          </a:p>
          <a:p>
            <a:r>
              <a:rPr lang="en-GB" dirty="0">
                <a:solidFill>
                  <a:srgbClr val="000000"/>
                </a:solidFill>
                <a:effectLst/>
                <a:latin typeface="Helvetica Neue" panose="02000503000000020004" pitchFamily="2" charset="0"/>
              </a:rPr>
              <a:t>This involves a stacked hourglass (encoder-decoder) architecture consisting of repeated top-down/bottom-up processing and intermediate supervision. The hourglass design is motivated by capturing information at every scale.</a:t>
            </a:r>
          </a:p>
          <a:p>
            <a:r>
              <a:rPr lang="en-GB" dirty="0">
                <a:solidFill>
                  <a:srgbClr val="000000"/>
                </a:solidFill>
                <a:effectLst/>
                <a:latin typeface="Helvetica Neue" panose="02000503000000020004" pitchFamily="2" charset="0"/>
              </a:rPr>
              <a:t> </a:t>
            </a:r>
          </a:p>
          <a:p>
            <a:endParaRPr lang="en-US" dirty="0"/>
          </a:p>
        </p:txBody>
      </p:sp>
      <p:sp>
        <p:nvSpPr>
          <p:cNvPr id="4" name="Slide Number Placeholder 3"/>
          <p:cNvSpPr>
            <a:spLocks noGrp="1"/>
          </p:cNvSpPr>
          <p:nvPr>
            <p:ph type="sldNum" sz="quarter" idx="5"/>
          </p:nvPr>
        </p:nvSpPr>
        <p:spPr/>
        <p:txBody>
          <a:bodyPr/>
          <a:lstStyle/>
          <a:p>
            <a:pPr>
              <a:defRPr/>
            </a:pPr>
            <a:fld id="{7725CC20-F29F-438F-AD29-20844BF12CB6}" type="slidenum">
              <a:rPr lang="it-IT" altLang="it-IT" smtClean="0"/>
              <a:pPr>
                <a:defRPr/>
              </a:pPr>
              <a:t>9</a:t>
            </a:fld>
            <a:endParaRPr lang="it-IT" altLang="it-IT"/>
          </a:p>
        </p:txBody>
      </p:sp>
    </p:spTree>
    <p:extLst>
      <p:ext uri="{BB962C8B-B14F-4D97-AF65-F5344CB8AC3E}">
        <p14:creationId xmlns:p14="http://schemas.microsoft.com/office/powerpoint/2010/main" val="382026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105F58-1935-4FF4-9BDE-B8AF1CD57D13}"/>
              </a:ext>
            </a:extLst>
          </p:cNvPr>
          <p:cNvSpPr>
            <a:spLocks noGrp="1"/>
          </p:cNvSpPr>
          <p:nvPr>
            <p:ph type="ctrTitle"/>
          </p:nvPr>
        </p:nvSpPr>
        <p:spPr>
          <a:xfrm>
            <a:off x="1143000" y="1122363"/>
            <a:ext cx="6858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7F77D4E-EBA6-4757-A49D-411AD0144945}"/>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E20A5B29-9EE7-4519-8A26-954164D691D2}"/>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5" name="Rectangle 5">
            <a:extLst>
              <a:ext uri="{FF2B5EF4-FFF2-40B4-BE49-F238E27FC236}">
                <a16:creationId xmlns:a16="http://schemas.microsoft.com/office/drawing/2014/main" id="{65C8E113-5CDF-40EE-B0B0-AA70F5F66CAB}"/>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6" name="Rectangle 6">
            <a:extLst>
              <a:ext uri="{FF2B5EF4-FFF2-40B4-BE49-F238E27FC236}">
                <a16:creationId xmlns:a16="http://schemas.microsoft.com/office/drawing/2014/main" id="{B2DB758E-3FB3-43D5-9139-C61158377E73}"/>
              </a:ext>
            </a:extLst>
          </p:cNvPr>
          <p:cNvSpPr>
            <a:spLocks noGrp="1" noChangeArrowheads="1"/>
          </p:cNvSpPr>
          <p:nvPr>
            <p:ph type="sldNum" sz="quarter" idx="12"/>
          </p:nvPr>
        </p:nvSpPr>
        <p:spPr>
          <a:ln/>
        </p:spPr>
        <p:txBody>
          <a:bodyPr/>
          <a:lstStyle>
            <a:lvl1pPr>
              <a:defRPr/>
            </a:lvl1pPr>
          </a:lstStyle>
          <a:p>
            <a:pPr>
              <a:defRPr/>
            </a:pPr>
            <a:r>
              <a:rPr lang="it-IT" altLang="it-IT"/>
              <a:t>Pagina </a:t>
            </a:r>
            <a:fld id="{4A2EE925-04D0-41EB-B5A3-7767FD14978B}" type="slidenum">
              <a:rPr lang="it-IT" altLang="it-IT" smtClean="0"/>
              <a:pPr>
                <a:defRPr/>
              </a:pPr>
              <a:t>‹#›</a:t>
            </a:fld>
            <a:endParaRPr lang="it-IT" altLang="it-IT"/>
          </a:p>
        </p:txBody>
      </p:sp>
    </p:spTree>
    <p:extLst>
      <p:ext uri="{BB962C8B-B14F-4D97-AF65-F5344CB8AC3E}">
        <p14:creationId xmlns:p14="http://schemas.microsoft.com/office/powerpoint/2010/main" val="1165978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C03E2B-F20F-4A6C-8AC3-D2A2A0CC723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66EE554-6DC6-4507-AC3F-1A277732178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F6F37883-6833-4A3E-B320-8F0E9481A248}"/>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5" name="Rectangle 5">
            <a:extLst>
              <a:ext uri="{FF2B5EF4-FFF2-40B4-BE49-F238E27FC236}">
                <a16:creationId xmlns:a16="http://schemas.microsoft.com/office/drawing/2014/main" id="{CB34145B-FBB3-429D-9CC3-D1421DBF98C3}"/>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6" name="Rectangle 6">
            <a:extLst>
              <a:ext uri="{FF2B5EF4-FFF2-40B4-BE49-F238E27FC236}">
                <a16:creationId xmlns:a16="http://schemas.microsoft.com/office/drawing/2014/main" id="{7B1E6480-B904-4516-BB10-270B93C7220E}"/>
              </a:ext>
            </a:extLst>
          </p:cNvPr>
          <p:cNvSpPr>
            <a:spLocks noGrp="1" noChangeArrowheads="1"/>
          </p:cNvSpPr>
          <p:nvPr>
            <p:ph type="sldNum" sz="quarter" idx="12"/>
          </p:nvPr>
        </p:nvSpPr>
        <p:spPr>
          <a:ln/>
        </p:spPr>
        <p:txBody>
          <a:bodyPr/>
          <a:lstStyle>
            <a:lvl1pPr>
              <a:defRPr/>
            </a:lvl1pPr>
          </a:lstStyle>
          <a:p>
            <a:pPr>
              <a:defRPr/>
            </a:pPr>
            <a:r>
              <a:rPr lang="it-IT" altLang="it-IT"/>
              <a:t>Pagina </a:t>
            </a:r>
            <a:fld id="{7D40A1EE-34A0-4AEE-89B6-ECE665AC6A1D}" type="slidenum">
              <a:rPr lang="it-IT" altLang="it-IT" smtClean="0"/>
              <a:pPr>
                <a:defRPr/>
              </a:pPr>
              <a:t>‹#›</a:t>
            </a:fld>
            <a:endParaRPr lang="it-IT" altLang="it-IT"/>
          </a:p>
        </p:txBody>
      </p:sp>
    </p:spTree>
    <p:extLst>
      <p:ext uri="{BB962C8B-B14F-4D97-AF65-F5344CB8AC3E}">
        <p14:creationId xmlns:p14="http://schemas.microsoft.com/office/powerpoint/2010/main" val="3335986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D23541E-ECD4-4A45-AF7B-DCB06ABDA025}"/>
              </a:ext>
            </a:extLst>
          </p:cNvPr>
          <p:cNvSpPr>
            <a:spLocks noGrp="1"/>
          </p:cNvSpPr>
          <p:nvPr>
            <p:ph type="title" orient="vert"/>
          </p:nvPr>
        </p:nvSpPr>
        <p:spPr>
          <a:xfrm>
            <a:off x="6786566" y="409581"/>
            <a:ext cx="1889125" cy="5457825"/>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1A325B9-C2CC-44DC-A494-844E0D2E91FC}"/>
              </a:ext>
            </a:extLst>
          </p:cNvPr>
          <p:cNvSpPr>
            <a:spLocks noGrp="1"/>
          </p:cNvSpPr>
          <p:nvPr>
            <p:ph type="body" orient="vert" idx="1"/>
          </p:nvPr>
        </p:nvSpPr>
        <p:spPr>
          <a:xfrm>
            <a:off x="1116015" y="409581"/>
            <a:ext cx="5518150" cy="54578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B6D27616-061A-4319-B7EA-F861111EC758}"/>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5" name="Rectangle 5">
            <a:extLst>
              <a:ext uri="{FF2B5EF4-FFF2-40B4-BE49-F238E27FC236}">
                <a16:creationId xmlns:a16="http://schemas.microsoft.com/office/drawing/2014/main" id="{CA127C45-CFE3-4589-AA7E-D0144792D823}"/>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6" name="Rectangle 6">
            <a:extLst>
              <a:ext uri="{FF2B5EF4-FFF2-40B4-BE49-F238E27FC236}">
                <a16:creationId xmlns:a16="http://schemas.microsoft.com/office/drawing/2014/main" id="{98EA517B-FE2D-4FD0-8B92-ECF2806F746E}"/>
              </a:ext>
            </a:extLst>
          </p:cNvPr>
          <p:cNvSpPr>
            <a:spLocks noGrp="1" noChangeArrowheads="1"/>
          </p:cNvSpPr>
          <p:nvPr>
            <p:ph type="sldNum" sz="quarter" idx="12"/>
          </p:nvPr>
        </p:nvSpPr>
        <p:spPr>
          <a:ln/>
        </p:spPr>
        <p:txBody>
          <a:bodyPr/>
          <a:lstStyle>
            <a:lvl1pPr>
              <a:defRPr/>
            </a:lvl1pPr>
          </a:lstStyle>
          <a:p>
            <a:pPr>
              <a:defRPr/>
            </a:pPr>
            <a:r>
              <a:rPr lang="it-IT" altLang="it-IT"/>
              <a:t>Pagina </a:t>
            </a:r>
            <a:fld id="{26B13218-2A76-4F01-A9C7-B02E09A7383F}" type="slidenum">
              <a:rPr lang="it-IT" altLang="it-IT" smtClean="0"/>
              <a:pPr>
                <a:defRPr/>
              </a:pPr>
              <a:t>‹#›</a:t>
            </a:fld>
            <a:endParaRPr lang="it-IT" altLang="it-IT"/>
          </a:p>
        </p:txBody>
      </p:sp>
    </p:spTree>
    <p:extLst>
      <p:ext uri="{BB962C8B-B14F-4D97-AF65-F5344CB8AC3E}">
        <p14:creationId xmlns:p14="http://schemas.microsoft.com/office/powerpoint/2010/main" val="3139902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211093-60F3-4B5C-BBEF-08A6DFF8A914}"/>
              </a:ext>
            </a:extLst>
          </p:cNvPr>
          <p:cNvSpPr>
            <a:spLocks noGrp="1"/>
          </p:cNvSpPr>
          <p:nvPr>
            <p:ph type="title"/>
          </p:nvPr>
        </p:nvSpPr>
        <p:spPr>
          <a:xfrm>
            <a:off x="1116016" y="409581"/>
            <a:ext cx="7559675" cy="504825"/>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54BF98D-5B2B-405C-A4C3-F074E068A624}"/>
              </a:ext>
            </a:extLst>
          </p:cNvPr>
          <p:cNvSpPr>
            <a:spLocks noGrp="1"/>
          </p:cNvSpPr>
          <p:nvPr>
            <p:ph type="body" sz="half" idx="1"/>
          </p:nvPr>
        </p:nvSpPr>
        <p:spPr>
          <a:xfrm>
            <a:off x="1116016"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762A4A7-FC48-4F9D-85FC-593A327CCF6B}"/>
              </a:ext>
            </a:extLst>
          </p:cNvPr>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78AFA652-42F0-43BC-B1B9-F1476983AA2E}"/>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6" name="Rectangle 5">
            <a:extLst>
              <a:ext uri="{FF2B5EF4-FFF2-40B4-BE49-F238E27FC236}">
                <a16:creationId xmlns:a16="http://schemas.microsoft.com/office/drawing/2014/main" id="{4616CC3F-53C9-4964-8805-A7E33EADF657}"/>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7" name="Rectangle 6">
            <a:extLst>
              <a:ext uri="{FF2B5EF4-FFF2-40B4-BE49-F238E27FC236}">
                <a16:creationId xmlns:a16="http://schemas.microsoft.com/office/drawing/2014/main" id="{95126A95-8287-4EF3-991A-70BC970CC01D}"/>
              </a:ext>
            </a:extLst>
          </p:cNvPr>
          <p:cNvSpPr>
            <a:spLocks noGrp="1" noChangeArrowheads="1"/>
          </p:cNvSpPr>
          <p:nvPr>
            <p:ph type="sldNum" sz="quarter" idx="12"/>
          </p:nvPr>
        </p:nvSpPr>
        <p:spPr>
          <a:ln/>
        </p:spPr>
        <p:txBody>
          <a:bodyPr/>
          <a:lstStyle>
            <a:lvl1pPr>
              <a:defRPr/>
            </a:lvl1pPr>
          </a:lstStyle>
          <a:p>
            <a:pPr>
              <a:defRPr/>
            </a:pPr>
            <a:r>
              <a:rPr lang="it-IT" altLang="it-IT"/>
              <a:t>Pagina </a:t>
            </a:r>
            <a:fld id="{DCCF9A8E-AC43-45E5-8974-5ACD13E83A28}" type="slidenum">
              <a:rPr lang="it-IT" altLang="it-IT" smtClean="0"/>
              <a:pPr>
                <a:defRPr/>
              </a:pPr>
              <a:t>‹#›</a:t>
            </a:fld>
            <a:endParaRPr lang="it-IT" altLang="it-IT"/>
          </a:p>
        </p:txBody>
      </p:sp>
    </p:spTree>
    <p:extLst>
      <p:ext uri="{BB962C8B-B14F-4D97-AF65-F5344CB8AC3E}">
        <p14:creationId xmlns:p14="http://schemas.microsoft.com/office/powerpoint/2010/main" val="1226225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2D8917-5386-4157-9737-F054231C28E7}"/>
              </a:ext>
            </a:extLst>
          </p:cNvPr>
          <p:cNvSpPr>
            <a:spLocks noGrp="1"/>
          </p:cNvSpPr>
          <p:nvPr>
            <p:ph type="title"/>
          </p:nvPr>
        </p:nvSpPr>
        <p:spPr>
          <a:xfrm>
            <a:off x="1116016" y="409581"/>
            <a:ext cx="7559675" cy="504825"/>
          </a:xfrm>
        </p:spPr>
        <p:txBody>
          <a:bodyPr/>
          <a:lstStyle/>
          <a:p>
            <a:r>
              <a:rPr lang="it-IT"/>
              <a:t>Fare clic per modificare lo stile del titolo dello schema</a:t>
            </a:r>
          </a:p>
        </p:txBody>
      </p:sp>
      <p:sp>
        <p:nvSpPr>
          <p:cNvPr id="3" name="Segnaposto tabella 2">
            <a:extLst>
              <a:ext uri="{FF2B5EF4-FFF2-40B4-BE49-F238E27FC236}">
                <a16:creationId xmlns:a16="http://schemas.microsoft.com/office/drawing/2014/main" id="{3834A6ED-D2BA-48CD-A309-A118A8B6BDB0}"/>
              </a:ext>
            </a:extLst>
          </p:cNvPr>
          <p:cNvSpPr>
            <a:spLocks noGrp="1"/>
          </p:cNvSpPr>
          <p:nvPr>
            <p:ph type="tbl" idx="1"/>
          </p:nvPr>
        </p:nvSpPr>
        <p:spPr>
          <a:xfrm>
            <a:off x="1116016"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97297D46-A7A6-49CD-808F-A11AA178EA1F}"/>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5" name="Rectangle 5">
            <a:extLst>
              <a:ext uri="{FF2B5EF4-FFF2-40B4-BE49-F238E27FC236}">
                <a16:creationId xmlns:a16="http://schemas.microsoft.com/office/drawing/2014/main" id="{8E9F746C-A28C-4AD1-B58C-DAF7B2BD7E82}"/>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6" name="Rectangle 6">
            <a:extLst>
              <a:ext uri="{FF2B5EF4-FFF2-40B4-BE49-F238E27FC236}">
                <a16:creationId xmlns:a16="http://schemas.microsoft.com/office/drawing/2014/main" id="{847651FF-0D52-42C0-A33D-7B081519DFFF}"/>
              </a:ext>
            </a:extLst>
          </p:cNvPr>
          <p:cNvSpPr>
            <a:spLocks noGrp="1" noChangeArrowheads="1"/>
          </p:cNvSpPr>
          <p:nvPr>
            <p:ph type="sldNum" sz="quarter" idx="12"/>
          </p:nvPr>
        </p:nvSpPr>
        <p:spPr>
          <a:ln/>
        </p:spPr>
        <p:txBody>
          <a:bodyPr/>
          <a:lstStyle>
            <a:lvl1pPr>
              <a:defRPr/>
            </a:lvl1pPr>
          </a:lstStyle>
          <a:p>
            <a:pPr>
              <a:defRPr/>
            </a:pPr>
            <a:r>
              <a:rPr lang="it-IT" altLang="it-IT"/>
              <a:t>Pagina </a:t>
            </a:r>
            <a:fld id="{701F715B-7DA3-4497-B419-F6C4A8B1BDBB}" type="slidenum">
              <a:rPr lang="it-IT" altLang="it-IT" smtClean="0"/>
              <a:pPr>
                <a:defRPr/>
              </a:pPr>
              <a:t>‹#›</a:t>
            </a:fld>
            <a:endParaRPr lang="it-IT" altLang="it-IT"/>
          </a:p>
        </p:txBody>
      </p:sp>
    </p:spTree>
    <p:extLst>
      <p:ext uri="{BB962C8B-B14F-4D97-AF65-F5344CB8AC3E}">
        <p14:creationId xmlns:p14="http://schemas.microsoft.com/office/powerpoint/2010/main" val="1741904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6C8B8D-13D0-45E1-BE4C-3E55E570DAF7}"/>
              </a:ext>
            </a:extLst>
          </p:cNvPr>
          <p:cNvSpPr>
            <a:spLocks noGrp="1"/>
          </p:cNvSpPr>
          <p:nvPr>
            <p:ph type="title"/>
          </p:nvPr>
        </p:nvSpPr>
        <p:spPr>
          <a:xfrm>
            <a:off x="1116016" y="409581"/>
            <a:ext cx="7559675" cy="504825"/>
          </a:xfrm>
        </p:spPr>
        <p:txBody>
          <a:bodyPr/>
          <a:lstStyle/>
          <a:p>
            <a:r>
              <a:rPr lang="it-IT"/>
              <a:t>Fare clic per modificare lo stile del titolo dello schema</a:t>
            </a:r>
          </a:p>
        </p:txBody>
      </p:sp>
      <p:sp>
        <p:nvSpPr>
          <p:cNvPr id="3" name="Segnaposto grafico 2">
            <a:extLst>
              <a:ext uri="{FF2B5EF4-FFF2-40B4-BE49-F238E27FC236}">
                <a16:creationId xmlns:a16="http://schemas.microsoft.com/office/drawing/2014/main" id="{4EEA0BF9-9172-4CAA-A9C0-4B9249E19716}"/>
              </a:ext>
            </a:extLst>
          </p:cNvPr>
          <p:cNvSpPr>
            <a:spLocks noGrp="1"/>
          </p:cNvSpPr>
          <p:nvPr>
            <p:ph type="chart" idx="1"/>
          </p:nvPr>
        </p:nvSpPr>
        <p:spPr>
          <a:xfrm>
            <a:off x="1116016" y="1752600"/>
            <a:ext cx="7559675" cy="4114800"/>
          </a:xfrm>
        </p:spPr>
        <p:txBody>
          <a:bodyPr/>
          <a:lstStyle/>
          <a:p>
            <a:pPr lvl="0"/>
            <a:endParaRPr lang="it-IT" noProof="0" dirty="0"/>
          </a:p>
        </p:txBody>
      </p:sp>
      <p:sp>
        <p:nvSpPr>
          <p:cNvPr id="4" name="Rectangle 4">
            <a:extLst>
              <a:ext uri="{FF2B5EF4-FFF2-40B4-BE49-F238E27FC236}">
                <a16:creationId xmlns:a16="http://schemas.microsoft.com/office/drawing/2014/main" id="{63C71C26-BB74-4D34-A3DD-2858DBB1251D}"/>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5" name="Rectangle 5">
            <a:extLst>
              <a:ext uri="{FF2B5EF4-FFF2-40B4-BE49-F238E27FC236}">
                <a16:creationId xmlns:a16="http://schemas.microsoft.com/office/drawing/2014/main" id="{DB04BA52-861B-4488-9D4C-5B37AA3F0D6A}"/>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6" name="Rectangle 6">
            <a:extLst>
              <a:ext uri="{FF2B5EF4-FFF2-40B4-BE49-F238E27FC236}">
                <a16:creationId xmlns:a16="http://schemas.microsoft.com/office/drawing/2014/main" id="{720B7CA4-ECC5-4375-95FC-BAE78B79AC1A}"/>
              </a:ext>
            </a:extLst>
          </p:cNvPr>
          <p:cNvSpPr>
            <a:spLocks noGrp="1" noChangeArrowheads="1"/>
          </p:cNvSpPr>
          <p:nvPr>
            <p:ph type="sldNum" sz="quarter" idx="12"/>
          </p:nvPr>
        </p:nvSpPr>
        <p:spPr>
          <a:ln/>
        </p:spPr>
        <p:txBody>
          <a:bodyPr/>
          <a:lstStyle>
            <a:lvl1pPr>
              <a:defRPr/>
            </a:lvl1pPr>
          </a:lstStyle>
          <a:p>
            <a:pPr>
              <a:defRPr/>
            </a:pPr>
            <a:r>
              <a:rPr lang="it-IT" altLang="it-IT"/>
              <a:t>Pagina </a:t>
            </a:r>
            <a:fld id="{A8829238-10DA-4762-B512-A514FD5696C8}" type="slidenum">
              <a:rPr lang="it-IT" altLang="it-IT" smtClean="0"/>
              <a:pPr>
                <a:defRPr/>
              </a:pPr>
              <a:t>‹#›</a:t>
            </a:fld>
            <a:endParaRPr lang="it-IT" altLang="it-IT"/>
          </a:p>
        </p:txBody>
      </p:sp>
    </p:spTree>
    <p:extLst>
      <p:ext uri="{BB962C8B-B14F-4D97-AF65-F5344CB8AC3E}">
        <p14:creationId xmlns:p14="http://schemas.microsoft.com/office/powerpoint/2010/main" val="2273485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8CD64E-3D72-40B8-9C65-C80933474563}"/>
              </a:ext>
            </a:extLst>
          </p:cNvPr>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BB421FC3-CBB7-49A3-AF28-7C75EDC36A3F}"/>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4" name="Rectangle 5">
            <a:extLst>
              <a:ext uri="{FF2B5EF4-FFF2-40B4-BE49-F238E27FC236}">
                <a16:creationId xmlns:a16="http://schemas.microsoft.com/office/drawing/2014/main" id="{B0D28BF9-A3F5-4CF7-A2C4-C54CB85479B9}"/>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5" name="Rectangle 6">
            <a:extLst>
              <a:ext uri="{FF2B5EF4-FFF2-40B4-BE49-F238E27FC236}">
                <a16:creationId xmlns:a16="http://schemas.microsoft.com/office/drawing/2014/main" id="{62B33DEF-9B76-4928-98E8-7A00B9B1C105}"/>
              </a:ext>
            </a:extLst>
          </p:cNvPr>
          <p:cNvSpPr>
            <a:spLocks noGrp="1" noChangeArrowheads="1"/>
          </p:cNvSpPr>
          <p:nvPr>
            <p:ph type="sldNum" sz="quarter" idx="12"/>
          </p:nvPr>
        </p:nvSpPr>
        <p:spPr>
          <a:ln/>
        </p:spPr>
        <p:txBody>
          <a:bodyPr/>
          <a:lstStyle>
            <a:lvl1pPr>
              <a:defRPr/>
            </a:lvl1pPr>
          </a:lstStyle>
          <a:p>
            <a:pPr>
              <a:defRPr/>
            </a:pPr>
            <a:r>
              <a:rPr lang="it-IT" altLang="it-IT"/>
              <a:t>Pagina </a:t>
            </a:r>
            <a:fld id="{C7085CFC-3A3C-4150-B509-2D1E64856ACD}" type="slidenum">
              <a:rPr lang="it-IT" altLang="it-IT" smtClean="0"/>
              <a:pPr>
                <a:defRPr/>
              </a:pPr>
              <a:t>‹#›</a:t>
            </a:fld>
            <a:endParaRPr lang="it-IT" altLang="it-IT"/>
          </a:p>
        </p:txBody>
      </p:sp>
    </p:spTree>
    <p:extLst>
      <p:ext uri="{BB962C8B-B14F-4D97-AF65-F5344CB8AC3E}">
        <p14:creationId xmlns:p14="http://schemas.microsoft.com/office/powerpoint/2010/main" val="81995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907E2C-8E32-4578-B904-596FF4F274CA}"/>
              </a:ext>
            </a:extLst>
          </p:cNvPr>
          <p:cNvSpPr>
            <a:spLocks noGrp="1"/>
          </p:cNvSpPr>
          <p:nvPr>
            <p:ph type="title"/>
          </p:nvPr>
        </p:nvSpPr>
        <p:spPr/>
        <p:txBody>
          <a:bodyPr/>
          <a:lstStyle/>
          <a:p>
            <a:r>
              <a:rPr lang="it-IT" dirty="0"/>
              <a:t>Fare clic per modificare lo stile del titolo dello schema</a:t>
            </a:r>
          </a:p>
        </p:txBody>
      </p:sp>
      <p:sp>
        <p:nvSpPr>
          <p:cNvPr id="3" name="Segnaposto contenuto 2">
            <a:extLst>
              <a:ext uri="{FF2B5EF4-FFF2-40B4-BE49-F238E27FC236}">
                <a16:creationId xmlns:a16="http://schemas.microsoft.com/office/drawing/2014/main" id="{C1CCC152-1186-48A6-9645-14B1F882E2F2}"/>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DD962767-C2C4-4BDD-AEC4-98D91D360A86}"/>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5" name="Rectangle 5">
            <a:extLst>
              <a:ext uri="{FF2B5EF4-FFF2-40B4-BE49-F238E27FC236}">
                <a16:creationId xmlns:a16="http://schemas.microsoft.com/office/drawing/2014/main" id="{E7F0597F-52D5-411F-AECA-98CB5506193E}"/>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6" name="Rectangle 6">
            <a:extLst>
              <a:ext uri="{FF2B5EF4-FFF2-40B4-BE49-F238E27FC236}">
                <a16:creationId xmlns:a16="http://schemas.microsoft.com/office/drawing/2014/main" id="{D2169B39-FFDE-414A-9931-31FB10F84847}"/>
              </a:ext>
            </a:extLst>
          </p:cNvPr>
          <p:cNvSpPr>
            <a:spLocks noGrp="1" noChangeArrowheads="1"/>
          </p:cNvSpPr>
          <p:nvPr>
            <p:ph type="sldNum" sz="quarter" idx="12"/>
          </p:nvPr>
        </p:nvSpPr>
        <p:spPr>
          <a:ln/>
        </p:spPr>
        <p:txBody>
          <a:bodyPr/>
          <a:lstStyle>
            <a:lvl1pPr>
              <a:defRPr/>
            </a:lvl1pPr>
          </a:lstStyle>
          <a:p>
            <a:pPr>
              <a:defRPr/>
            </a:pPr>
            <a:r>
              <a:rPr lang="it-IT" altLang="it-IT"/>
              <a:t>Pagina </a:t>
            </a:r>
            <a:fld id="{9A4B1F56-FC73-4FFE-8F59-D9DC09D937DD}" type="slidenum">
              <a:rPr lang="it-IT" altLang="it-IT" smtClean="0"/>
              <a:pPr>
                <a:defRPr/>
              </a:pPr>
              <a:t>‹#›</a:t>
            </a:fld>
            <a:endParaRPr lang="it-IT" altLang="it-IT"/>
          </a:p>
        </p:txBody>
      </p:sp>
    </p:spTree>
    <p:extLst>
      <p:ext uri="{BB962C8B-B14F-4D97-AF65-F5344CB8AC3E}">
        <p14:creationId xmlns:p14="http://schemas.microsoft.com/office/powerpoint/2010/main" val="107302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2BCA53-B64F-4720-9250-F9860981F139}"/>
              </a:ext>
            </a:extLst>
          </p:cNvPr>
          <p:cNvSpPr>
            <a:spLocks noGrp="1"/>
          </p:cNvSpPr>
          <p:nvPr>
            <p:ph type="title"/>
          </p:nvPr>
        </p:nvSpPr>
        <p:spPr>
          <a:xfrm>
            <a:off x="623888" y="1709744"/>
            <a:ext cx="78867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1137688-7429-4488-8814-A51C75FD1C52}"/>
              </a:ext>
            </a:extLst>
          </p:cNvPr>
          <p:cNvSpPr>
            <a:spLocks noGrp="1"/>
          </p:cNvSpPr>
          <p:nvPr>
            <p:ph type="body" idx="1"/>
          </p:nvPr>
        </p:nvSpPr>
        <p:spPr>
          <a:xfrm>
            <a:off x="623888" y="4589469"/>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it-IT"/>
              <a:t>Fare clic per modificare gli stili del testo dello schema</a:t>
            </a:r>
          </a:p>
        </p:txBody>
      </p:sp>
      <p:sp>
        <p:nvSpPr>
          <p:cNvPr id="4" name="Rectangle 4">
            <a:extLst>
              <a:ext uri="{FF2B5EF4-FFF2-40B4-BE49-F238E27FC236}">
                <a16:creationId xmlns:a16="http://schemas.microsoft.com/office/drawing/2014/main" id="{CB54D136-2168-4F3D-8088-DC3228704887}"/>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5" name="Rectangle 5">
            <a:extLst>
              <a:ext uri="{FF2B5EF4-FFF2-40B4-BE49-F238E27FC236}">
                <a16:creationId xmlns:a16="http://schemas.microsoft.com/office/drawing/2014/main" id="{840E13B6-BF12-402E-ABFE-5CDD95E2F820}"/>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6" name="Rectangle 6">
            <a:extLst>
              <a:ext uri="{FF2B5EF4-FFF2-40B4-BE49-F238E27FC236}">
                <a16:creationId xmlns:a16="http://schemas.microsoft.com/office/drawing/2014/main" id="{3553C640-7C5A-4FDA-BD22-A0B391A8ADFC}"/>
              </a:ext>
            </a:extLst>
          </p:cNvPr>
          <p:cNvSpPr>
            <a:spLocks noGrp="1" noChangeArrowheads="1"/>
          </p:cNvSpPr>
          <p:nvPr>
            <p:ph type="sldNum" sz="quarter" idx="12"/>
          </p:nvPr>
        </p:nvSpPr>
        <p:spPr>
          <a:ln/>
        </p:spPr>
        <p:txBody>
          <a:bodyPr/>
          <a:lstStyle>
            <a:lvl1pPr>
              <a:defRPr/>
            </a:lvl1pPr>
          </a:lstStyle>
          <a:p>
            <a:pPr>
              <a:defRPr/>
            </a:pPr>
            <a:r>
              <a:rPr lang="it-IT" altLang="it-IT"/>
              <a:t>Pagina </a:t>
            </a:r>
            <a:fld id="{60A1B8A4-2B63-4189-90FB-3850212D2780}" type="slidenum">
              <a:rPr lang="it-IT" altLang="it-IT" smtClean="0"/>
              <a:pPr>
                <a:defRPr/>
              </a:pPr>
              <a:t>‹#›</a:t>
            </a:fld>
            <a:endParaRPr lang="it-IT" altLang="it-IT"/>
          </a:p>
        </p:txBody>
      </p:sp>
    </p:spTree>
    <p:extLst>
      <p:ext uri="{BB962C8B-B14F-4D97-AF65-F5344CB8AC3E}">
        <p14:creationId xmlns:p14="http://schemas.microsoft.com/office/powerpoint/2010/main" val="30594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805F7C-9433-4927-B8A5-973E9EA5403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55193D0-12E8-4308-8948-0C44ACF5FF0E}"/>
              </a:ext>
            </a:extLst>
          </p:cNvPr>
          <p:cNvSpPr>
            <a:spLocks noGrp="1"/>
          </p:cNvSpPr>
          <p:nvPr>
            <p:ph sz="half" idx="1"/>
          </p:nvPr>
        </p:nvSpPr>
        <p:spPr>
          <a:xfrm>
            <a:off x="1116016" y="1752600"/>
            <a:ext cx="3703637"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3926CB5-BF3E-4F22-857F-B65AE03764A1}"/>
              </a:ext>
            </a:extLst>
          </p:cNvPr>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F1CBA7E5-10D5-45A4-8458-19EB97644C53}"/>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6" name="Rectangle 5">
            <a:extLst>
              <a:ext uri="{FF2B5EF4-FFF2-40B4-BE49-F238E27FC236}">
                <a16:creationId xmlns:a16="http://schemas.microsoft.com/office/drawing/2014/main" id="{D94E1632-4BA5-4AA3-A3B0-0DDE3B2B7B2E}"/>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7" name="Rectangle 6">
            <a:extLst>
              <a:ext uri="{FF2B5EF4-FFF2-40B4-BE49-F238E27FC236}">
                <a16:creationId xmlns:a16="http://schemas.microsoft.com/office/drawing/2014/main" id="{FB980185-5B5C-4A0B-B455-1640E263E5C0}"/>
              </a:ext>
            </a:extLst>
          </p:cNvPr>
          <p:cNvSpPr>
            <a:spLocks noGrp="1" noChangeArrowheads="1"/>
          </p:cNvSpPr>
          <p:nvPr>
            <p:ph type="sldNum" sz="quarter" idx="12"/>
          </p:nvPr>
        </p:nvSpPr>
        <p:spPr>
          <a:ln/>
        </p:spPr>
        <p:txBody>
          <a:bodyPr/>
          <a:lstStyle>
            <a:lvl1pPr>
              <a:defRPr/>
            </a:lvl1pPr>
          </a:lstStyle>
          <a:p>
            <a:pPr>
              <a:defRPr/>
            </a:pPr>
            <a:r>
              <a:rPr lang="it-IT" altLang="it-IT"/>
              <a:t>Pagina </a:t>
            </a:r>
            <a:fld id="{4F2167AA-0E4C-418C-B301-86E720E569F0}" type="slidenum">
              <a:rPr lang="it-IT" altLang="it-IT" smtClean="0"/>
              <a:pPr>
                <a:defRPr/>
              </a:pPr>
              <a:t>‹#›</a:t>
            </a:fld>
            <a:endParaRPr lang="it-IT" altLang="it-IT"/>
          </a:p>
        </p:txBody>
      </p:sp>
    </p:spTree>
    <p:extLst>
      <p:ext uri="{BB962C8B-B14F-4D97-AF65-F5344CB8AC3E}">
        <p14:creationId xmlns:p14="http://schemas.microsoft.com/office/powerpoint/2010/main" val="687371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A5EFB1-6768-4880-A2F1-A6253B4C4121}"/>
              </a:ext>
            </a:extLst>
          </p:cNvPr>
          <p:cNvSpPr>
            <a:spLocks noGrp="1"/>
          </p:cNvSpPr>
          <p:nvPr>
            <p:ph type="title"/>
          </p:nvPr>
        </p:nvSpPr>
        <p:spPr>
          <a:xfrm>
            <a:off x="630238" y="365129"/>
            <a:ext cx="78867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0D50BEB-A83F-4F6C-9029-D9B7DC6CFE3B}"/>
              </a:ext>
            </a:extLst>
          </p:cNvPr>
          <p:cNvSpPr>
            <a:spLocks noGrp="1"/>
          </p:cNvSpPr>
          <p:nvPr>
            <p:ph type="body" idx="1"/>
          </p:nvPr>
        </p:nvSpPr>
        <p:spPr>
          <a:xfrm>
            <a:off x="630239"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06614E4-C187-46F3-B1E5-8B207BF2E066}"/>
              </a:ext>
            </a:extLst>
          </p:cNvPr>
          <p:cNvSpPr>
            <a:spLocks noGrp="1"/>
          </p:cNvSpPr>
          <p:nvPr>
            <p:ph sz="half" idx="2"/>
          </p:nvPr>
        </p:nvSpPr>
        <p:spPr>
          <a:xfrm>
            <a:off x="630239" y="2505075"/>
            <a:ext cx="386873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EC073D2-6408-46E4-837A-E0C9167CC67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5D8C4FF-2997-4B65-A39A-A143D26B7142}"/>
              </a:ext>
            </a:extLst>
          </p:cNvPr>
          <p:cNvSpPr>
            <a:spLocks noGrp="1"/>
          </p:cNvSpPr>
          <p:nvPr>
            <p:ph sz="quarter" idx="4"/>
          </p:nvPr>
        </p:nvSpPr>
        <p:spPr>
          <a:xfrm>
            <a:off x="4629150" y="2505075"/>
            <a:ext cx="38877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564AB201-C7AD-4A7C-96FD-C3D5C007C5C7}"/>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8" name="Rectangle 5">
            <a:extLst>
              <a:ext uri="{FF2B5EF4-FFF2-40B4-BE49-F238E27FC236}">
                <a16:creationId xmlns:a16="http://schemas.microsoft.com/office/drawing/2014/main" id="{E59C9AF4-0821-40E9-B4DF-6E1FE15D61CB}"/>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9" name="Rectangle 6">
            <a:extLst>
              <a:ext uri="{FF2B5EF4-FFF2-40B4-BE49-F238E27FC236}">
                <a16:creationId xmlns:a16="http://schemas.microsoft.com/office/drawing/2014/main" id="{D071F93E-80F4-4842-BF88-D74B0A10FA36}"/>
              </a:ext>
            </a:extLst>
          </p:cNvPr>
          <p:cNvSpPr>
            <a:spLocks noGrp="1" noChangeArrowheads="1"/>
          </p:cNvSpPr>
          <p:nvPr>
            <p:ph type="sldNum" sz="quarter" idx="12"/>
          </p:nvPr>
        </p:nvSpPr>
        <p:spPr>
          <a:ln/>
        </p:spPr>
        <p:txBody>
          <a:bodyPr/>
          <a:lstStyle>
            <a:lvl1pPr>
              <a:defRPr/>
            </a:lvl1pPr>
          </a:lstStyle>
          <a:p>
            <a:pPr>
              <a:defRPr/>
            </a:pPr>
            <a:r>
              <a:rPr lang="it-IT" altLang="it-IT"/>
              <a:t>Pagina </a:t>
            </a:r>
            <a:fld id="{6C397D32-3485-4E65-9BBE-7885ED0F4CC0}" type="slidenum">
              <a:rPr lang="it-IT" altLang="it-IT" smtClean="0"/>
              <a:pPr>
                <a:defRPr/>
              </a:pPr>
              <a:t>‹#›</a:t>
            </a:fld>
            <a:endParaRPr lang="it-IT" altLang="it-IT"/>
          </a:p>
        </p:txBody>
      </p:sp>
    </p:spTree>
    <p:extLst>
      <p:ext uri="{BB962C8B-B14F-4D97-AF65-F5344CB8AC3E}">
        <p14:creationId xmlns:p14="http://schemas.microsoft.com/office/powerpoint/2010/main" val="381968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F9BDF-1F7B-432C-8FCE-F3AFFB0B3A73}"/>
              </a:ext>
            </a:extLst>
          </p:cNvPr>
          <p:cNvSpPr>
            <a:spLocks noGrp="1"/>
          </p:cNvSpPr>
          <p:nvPr>
            <p:ph type="title"/>
          </p:nvPr>
        </p:nvSpPr>
        <p:spPr/>
        <p:txBody>
          <a:bodyPr/>
          <a:lstStyle/>
          <a:p>
            <a:r>
              <a:rPr lang="it-IT"/>
              <a:t>Fare clic per modificare lo stile del titolo dello schema</a:t>
            </a:r>
          </a:p>
        </p:txBody>
      </p:sp>
      <p:sp>
        <p:nvSpPr>
          <p:cNvPr id="3" name="Rectangle 4">
            <a:extLst>
              <a:ext uri="{FF2B5EF4-FFF2-40B4-BE49-F238E27FC236}">
                <a16:creationId xmlns:a16="http://schemas.microsoft.com/office/drawing/2014/main" id="{761F4CD8-3B2C-4B4D-9C7D-B413BD82B434}"/>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4" name="Rectangle 5">
            <a:extLst>
              <a:ext uri="{FF2B5EF4-FFF2-40B4-BE49-F238E27FC236}">
                <a16:creationId xmlns:a16="http://schemas.microsoft.com/office/drawing/2014/main" id="{77B66820-5A50-49DD-B6E2-C7E3AC57D003}"/>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5" name="Rectangle 6">
            <a:extLst>
              <a:ext uri="{FF2B5EF4-FFF2-40B4-BE49-F238E27FC236}">
                <a16:creationId xmlns:a16="http://schemas.microsoft.com/office/drawing/2014/main" id="{E667DD52-8970-49AB-BA80-750813790CAB}"/>
              </a:ext>
            </a:extLst>
          </p:cNvPr>
          <p:cNvSpPr>
            <a:spLocks noGrp="1" noChangeArrowheads="1"/>
          </p:cNvSpPr>
          <p:nvPr>
            <p:ph type="sldNum" sz="quarter" idx="12"/>
          </p:nvPr>
        </p:nvSpPr>
        <p:spPr>
          <a:ln/>
        </p:spPr>
        <p:txBody>
          <a:bodyPr/>
          <a:lstStyle>
            <a:lvl1pPr>
              <a:defRPr/>
            </a:lvl1pPr>
          </a:lstStyle>
          <a:p>
            <a:pPr>
              <a:defRPr/>
            </a:pPr>
            <a:r>
              <a:rPr lang="it-IT" altLang="it-IT"/>
              <a:t>Pagina </a:t>
            </a:r>
            <a:fld id="{0ED653D0-F5E2-432F-B816-55B0D7B2C99C}" type="slidenum">
              <a:rPr lang="it-IT" altLang="it-IT" smtClean="0"/>
              <a:pPr>
                <a:defRPr/>
              </a:pPr>
              <a:t>‹#›</a:t>
            </a:fld>
            <a:endParaRPr lang="it-IT" altLang="it-IT"/>
          </a:p>
        </p:txBody>
      </p:sp>
    </p:spTree>
    <p:extLst>
      <p:ext uri="{BB962C8B-B14F-4D97-AF65-F5344CB8AC3E}">
        <p14:creationId xmlns:p14="http://schemas.microsoft.com/office/powerpoint/2010/main" val="3818823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D245860-58EE-4295-AE81-56BA12FFB375}"/>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3" name="Rectangle 5">
            <a:extLst>
              <a:ext uri="{FF2B5EF4-FFF2-40B4-BE49-F238E27FC236}">
                <a16:creationId xmlns:a16="http://schemas.microsoft.com/office/drawing/2014/main" id="{EC2E9812-6BEB-4D57-8842-D32B640A4914}"/>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4" name="Rectangle 6">
            <a:extLst>
              <a:ext uri="{FF2B5EF4-FFF2-40B4-BE49-F238E27FC236}">
                <a16:creationId xmlns:a16="http://schemas.microsoft.com/office/drawing/2014/main" id="{8B238406-B11E-4896-AF1E-A2EEF01CA0E0}"/>
              </a:ext>
            </a:extLst>
          </p:cNvPr>
          <p:cNvSpPr>
            <a:spLocks noGrp="1" noChangeArrowheads="1"/>
          </p:cNvSpPr>
          <p:nvPr>
            <p:ph type="sldNum" sz="quarter" idx="12"/>
          </p:nvPr>
        </p:nvSpPr>
        <p:spPr>
          <a:ln/>
        </p:spPr>
        <p:txBody>
          <a:bodyPr/>
          <a:lstStyle>
            <a:lvl1pPr>
              <a:defRPr/>
            </a:lvl1pPr>
          </a:lstStyle>
          <a:p>
            <a:pPr>
              <a:defRPr/>
            </a:pPr>
            <a:r>
              <a:rPr lang="it-IT" altLang="it-IT"/>
              <a:t>Pagina </a:t>
            </a:r>
            <a:fld id="{6B7D620C-E7CF-4D1F-9DB4-89E89519418B}" type="slidenum">
              <a:rPr lang="it-IT" altLang="it-IT" smtClean="0"/>
              <a:pPr>
                <a:defRPr/>
              </a:pPr>
              <a:t>‹#›</a:t>
            </a:fld>
            <a:endParaRPr lang="it-IT" altLang="it-IT"/>
          </a:p>
        </p:txBody>
      </p:sp>
    </p:spTree>
    <p:extLst>
      <p:ext uri="{BB962C8B-B14F-4D97-AF65-F5344CB8AC3E}">
        <p14:creationId xmlns:p14="http://schemas.microsoft.com/office/powerpoint/2010/main" val="970381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3AF1B2-40AD-4B49-B4F8-959E86C046AA}"/>
              </a:ext>
            </a:extLst>
          </p:cNvPr>
          <p:cNvSpPr>
            <a:spLocks noGrp="1"/>
          </p:cNvSpPr>
          <p:nvPr>
            <p:ph type="title"/>
          </p:nvPr>
        </p:nvSpPr>
        <p:spPr>
          <a:xfrm>
            <a:off x="630241" y="457200"/>
            <a:ext cx="2949575"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1A4A175-1A35-4881-93E8-442BD3AD5C6F}"/>
              </a:ext>
            </a:extLst>
          </p:cNvPr>
          <p:cNvSpPr>
            <a:spLocks noGrp="1"/>
          </p:cNvSpPr>
          <p:nvPr>
            <p:ph idx="1"/>
          </p:nvPr>
        </p:nvSpPr>
        <p:spPr>
          <a:xfrm>
            <a:off x="3887788" y="987431"/>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B42B63B-8042-4169-BCDB-D31D9D5B1684}"/>
              </a:ext>
            </a:extLst>
          </p:cNvPr>
          <p:cNvSpPr>
            <a:spLocks noGrp="1"/>
          </p:cNvSpPr>
          <p:nvPr>
            <p:ph type="body" sz="half" idx="2"/>
          </p:nvPr>
        </p:nvSpPr>
        <p:spPr>
          <a:xfrm>
            <a:off x="630241"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C400C2A0-7033-4860-9CBF-796097D9E011}"/>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6" name="Rectangle 5">
            <a:extLst>
              <a:ext uri="{FF2B5EF4-FFF2-40B4-BE49-F238E27FC236}">
                <a16:creationId xmlns:a16="http://schemas.microsoft.com/office/drawing/2014/main" id="{BA455D18-C568-48E1-99E8-0A5C01F661DF}"/>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7" name="Rectangle 6">
            <a:extLst>
              <a:ext uri="{FF2B5EF4-FFF2-40B4-BE49-F238E27FC236}">
                <a16:creationId xmlns:a16="http://schemas.microsoft.com/office/drawing/2014/main" id="{D496A1E9-9449-4E96-A643-B08DE9C48C18}"/>
              </a:ext>
            </a:extLst>
          </p:cNvPr>
          <p:cNvSpPr>
            <a:spLocks noGrp="1" noChangeArrowheads="1"/>
          </p:cNvSpPr>
          <p:nvPr>
            <p:ph type="sldNum" sz="quarter" idx="12"/>
          </p:nvPr>
        </p:nvSpPr>
        <p:spPr>
          <a:ln/>
        </p:spPr>
        <p:txBody>
          <a:bodyPr/>
          <a:lstStyle>
            <a:lvl1pPr>
              <a:defRPr/>
            </a:lvl1pPr>
          </a:lstStyle>
          <a:p>
            <a:pPr>
              <a:defRPr/>
            </a:pPr>
            <a:r>
              <a:rPr lang="it-IT" altLang="it-IT"/>
              <a:t>Pagina </a:t>
            </a:r>
            <a:fld id="{81290A1B-1D1C-49B8-A75D-7DCC9226BBD4}" type="slidenum">
              <a:rPr lang="it-IT" altLang="it-IT" smtClean="0"/>
              <a:pPr>
                <a:defRPr/>
              </a:pPr>
              <a:t>‹#›</a:t>
            </a:fld>
            <a:endParaRPr lang="it-IT" altLang="it-IT"/>
          </a:p>
        </p:txBody>
      </p:sp>
    </p:spTree>
    <p:extLst>
      <p:ext uri="{BB962C8B-B14F-4D97-AF65-F5344CB8AC3E}">
        <p14:creationId xmlns:p14="http://schemas.microsoft.com/office/powerpoint/2010/main" val="361547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E0C441-0928-498E-AB1C-4F8B480E066C}"/>
              </a:ext>
            </a:extLst>
          </p:cNvPr>
          <p:cNvSpPr>
            <a:spLocks noGrp="1"/>
          </p:cNvSpPr>
          <p:nvPr>
            <p:ph type="title"/>
          </p:nvPr>
        </p:nvSpPr>
        <p:spPr>
          <a:xfrm>
            <a:off x="630241" y="457200"/>
            <a:ext cx="2949575"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3FCA07D-F9F7-45B0-B95A-D3A10A1BB3DB}"/>
              </a:ext>
            </a:extLst>
          </p:cNvPr>
          <p:cNvSpPr>
            <a:spLocks noGrp="1"/>
          </p:cNvSpPr>
          <p:nvPr>
            <p:ph type="pic" idx="1"/>
          </p:nvPr>
        </p:nvSpPr>
        <p:spPr>
          <a:xfrm>
            <a:off x="3887788" y="987431"/>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a:extLst>
              <a:ext uri="{FF2B5EF4-FFF2-40B4-BE49-F238E27FC236}">
                <a16:creationId xmlns:a16="http://schemas.microsoft.com/office/drawing/2014/main" id="{ED708E93-932B-4389-8597-28EF3CA6B9B0}"/>
              </a:ext>
            </a:extLst>
          </p:cNvPr>
          <p:cNvSpPr>
            <a:spLocks noGrp="1"/>
          </p:cNvSpPr>
          <p:nvPr>
            <p:ph type="body" sz="half" idx="2"/>
          </p:nvPr>
        </p:nvSpPr>
        <p:spPr>
          <a:xfrm>
            <a:off x="630241"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Rectangle 4">
            <a:extLst>
              <a:ext uri="{FF2B5EF4-FFF2-40B4-BE49-F238E27FC236}">
                <a16:creationId xmlns:a16="http://schemas.microsoft.com/office/drawing/2014/main" id="{4CAA589A-C4CF-450D-AA41-55FDBFAF8B35}"/>
              </a:ext>
            </a:extLst>
          </p:cNvPr>
          <p:cNvSpPr>
            <a:spLocks noGrp="1" noChangeArrowheads="1"/>
          </p:cNvSpPr>
          <p:nvPr>
            <p:ph type="dt" sz="half" idx="10"/>
          </p:nvPr>
        </p:nvSpPr>
        <p:spPr>
          <a:ln/>
        </p:spPr>
        <p:txBody>
          <a:bodyPr/>
          <a:lstStyle>
            <a:lvl1pPr>
              <a:defRPr/>
            </a:lvl1pPr>
          </a:lstStyle>
          <a:p>
            <a:pPr>
              <a:defRPr/>
            </a:pPr>
            <a:r>
              <a:rPr lang="it-IT" altLang="it-IT"/>
              <a:t>31/03/2020</a:t>
            </a:r>
            <a:endParaRPr lang="it-IT" altLang="it-IT" dirty="0"/>
          </a:p>
        </p:txBody>
      </p:sp>
      <p:sp>
        <p:nvSpPr>
          <p:cNvPr id="6" name="Rectangle 5">
            <a:extLst>
              <a:ext uri="{FF2B5EF4-FFF2-40B4-BE49-F238E27FC236}">
                <a16:creationId xmlns:a16="http://schemas.microsoft.com/office/drawing/2014/main" id="{9CAD2EAE-329F-4EDB-9232-0B5F170E4614}"/>
              </a:ext>
            </a:extLst>
          </p:cNvPr>
          <p:cNvSpPr>
            <a:spLocks noGrp="1" noChangeArrowheads="1"/>
          </p:cNvSpPr>
          <p:nvPr>
            <p:ph type="ftr" sz="quarter" idx="11"/>
          </p:nvPr>
        </p:nvSpPr>
        <p:spPr>
          <a:ln/>
        </p:spPr>
        <p:txBody>
          <a:bodyPr/>
          <a:lstStyle>
            <a:lvl1pPr>
              <a:defRPr/>
            </a:lvl1pPr>
          </a:lstStyle>
          <a:p>
            <a:pPr>
              <a:defRPr/>
            </a:pPr>
            <a:r>
              <a:rPr lang="it-IT" altLang="it-IT"/>
              <a:t>Tecniche di Machine Learning per la Manutenzione Predittiva di compressori installati a bordo di convogli ferroviari</a:t>
            </a:r>
          </a:p>
        </p:txBody>
      </p:sp>
      <p:sp>
        <p:nvSpPr>
          <p:cNvPr id="7" name="Rectangle 6">
            <a:extLst>
              <a:ext uri="{FF2B5EF4-FFF2-40B4-BE49-F238E27FC236}">
                <a16:creationId xmlns:a16="http://schemas.microsoft.com/office/drawing/2014/main" id="{084B7854-0244-4AAD-B5A8-AA7271E73901}"/>
              </a:ext>
            </a:extLst>
          </p:cNvPr>
          <p:cNvSpPr>
            <a:spLocks noGrp="1" noChangeArrowheads="1"/>
          </p:cNvSpPr>
          <p:nvPr>
            <p:ph type="sldNum" sz="quarter" idx="12"/>
          </p:nvPr>
        </p:nvSpPr>
        <p:spPr>
          <a:ln/>
        </p:spPr>
        <p:txBody>
          <a:bodyPr/>
          <a:lstStyle>
            <a:lvl1pPr>
              <a:defRPr/>
            </a:lvl1pPr>
          </a:lstStyle>
          <a:p>
            <a:pPr>
              <a:defRPr/>
            </a:pPr>
            <a:r>
              <a:rPr lang="it-IT" altLang="it-IT"/>
              <a:t>Pagina </a:t>
            </a:r>
            <a:fld id="{43B6C6B1-16A2-488F-BAA0-59D5BE88FA9C}" type="slidenum">
              <a:rPr lang="it-IT" altLang="it-IT" smtClean="0"/>
              <a:pPr>
                <a:defRPr/>
              </a:pPr>
              <a:t>‹#›</a:t>
            </a:fld>
            <a:endParaRPr lang="it-IT" altLang="it-IT"/>
          </a:p>
        </p:txBody>
      </p:sp>
    </p:spTree>
    <p:extLst>
      <p:ext uri="{BB962C8B-B14F-4D97-AF65-F5344CB8AC3E}">
        <p14:creationId xmlns:p14="http://schemas.microsoft.com/office/powerpoint/2010/main" val="143838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379598A5-A19B-48D4-8C81-56CDA2A15B97}"/>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724EB7B5-B1BD-4623-8F74-7D4BF5905C59}"/>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sp>
          <p:nvSpPr>
            <p:cNvPr id="1033" name="Rectangle 14">
              <a:extLst>
                <a:ext uri="{FF2B5EF4-FFF2-40B4-BE49-F238E27FC236}">
                  <a16:creationId xmlns:a16="http://schemas.microsoft.com/office/drawing/2014/main" id="{A9120059-7908-487A-9968-4E92BC8801DB}"/>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grpSp>
      <p:sp>
        <p:nvSpPr>
          <p:cNvPr id="1027" name="Rectangle 2">
            <a:extLst>
              <a:ext uri="{FF2B5EF4-FFF2-40B4-BE49-F238E27FC236}">
                <a16:creationId xmlns:a16="http://schemas.microsoft.com/office/drawing/2014/main" id="{3B67E3D2-FE21-47FC-9B34-6429B94BB65D}"/>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55FEB49D-A6DD-4338-82C3-B96E3CD68D7A}"/>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46F9057B-252D-4ECB-BD34-DC6482B43CA6}"/>
              </a:ext>
            </a:extLst>
          </p:cNvPr>
          <p:cNvSpPr>
            <a:spLocks noGrp="1" noChangeArrowheads="1"/>
          </p:cNvSpPr>
          <p:nvPr>
            <p:ph type="dt" sz="half" idx="2"/>
          </p:nvPr>
        </p:nvSpPr>
        <p:spPr bwMode="auto">
          <a:xfrm>
            <a:off x="43434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100">
                <a:latin typeface="Cambria Math" panose="02040503050406030204" pitchFamily="18" charset="0"/>
                <a:ea typeface="Cambria Math" panose="02040503050406030204" pitchFamily="18" charset="0"/>
              </a:defRPr>
            </a:lvl1pPr>
          </a:lstStyle>
          <a:p>
            <a:pPr>
              <a:defRPr/>
            </a:pPr>
            <a:r>
              <a:rPr lang="it-IT" altLang="it-IT"/>
              <a:t>31/03/2020</a:t>
            </a:r>
            <a:endParaRPr lang="it-IT" altLang="it-IT" dirty="0"/>
          </a:p>
        </p:txBody>
      </p:sp>
      <p:sp>
        <p:nvSpPr>
          <p:cNvPr id="1029" name="Rectangle 5">
            <a:extLst>
              <a:ext uri="{FF2B5EF4-FFF2-40B4-BE49-F238E27FC236}">
                <a16:creationId xmlns:a16="http://schemas.microsoft.com/office/drawing/2014/main" id="{7D39B736-2557-420B-838E-636745FB5773}"/>
              </a:ext>
            </a:extLst>
          </p:cNvPr>
          <p:cNvSpPr>
            <a:spLocks noGrp="1" noChangeArrowheads="1"/>
          </p:cNvSpPr>
          <p:nvPr>
            <p:ph type="ftr" sz="quarter" idx="3"/>
          </p:nvPr>
        </p:nvSpPr>
        <p:spPr bwMode="auto">
          <a:xfrm>
            <a:off x="1219200" y="61468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100">
                <a:latin typeface="Cambria Math" panose="02040503050406030204" pitchFamily="18" charset="0"/>
                <a:ea typeface="Cambria Math" panose="02040503050406030204" pitchFamily="18" charset="0"/>
              </a:defRPr>
            </a:lvl1pPr>
          </a:lstStyle>
          <a:p>
            <a:pPr>
              <a:defRPr/>
            </a:pPr>
            <a:r>
              <a:rPr lang="it-IT" altLang="it-IT"/>
              <a:t>Tecniche di Machine Learning per la Manutenzione Predittiva di compressori installati a bordo di convogli ferroviari</a:t>
            </a:r>
          </a:p>
        </p:txBody>
      </p:sp>
      <p:sp>
        <p:nvSpPr>
          <p:cNvPr id="1030" name="Rectangle 6">
            <a:extLst>
              <a:ext uri="{FF2B5EF4-FFF2-40B4-BE49-F238E27FC236}">
                <a16:creationId xmlns:a16="http://schemas.microsoft.com/office/drawing/2014/main" id="{A20B4810-6B47-4251-8F01-101F7EFECD46}"/>
              </a:ext>
            </a:extLst>
          </p:cNvPr>
          <p:cNvSpPr>
            <a:spLocks noGrp="1" noChangeArrowheads="1"/>
          </p:cNvSpPr>
          <p:nvPr>
            <p:ph type="sldNum" sz="quarter" idx="4"/>
          </p:nvPr>
        </p:nvSpPr>
        <p:spPr bwMode="auto">
          <a:xfrm>
            <a:off x="65532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100">
                <a:latin typeface="Cambria Math" panose="02040503050406030204" pitchFamily="18" charset="0"/>
                <a:ea typeface="Cambria Math" panose="02040503050406030204" pitchFamily="18" charset="0"/>
              </a:defRPr>
            </a:lvl1pPr>
          </a:lstStyle>
          <a:p>
            <a:pPr>
              <a:defRPr/>
            </a:pPr>
            <a:r>
              <a:rPr lang="it-IT" altLang="it-IT"/>
              <a:t>Pagina </a:t>
            </a:r>
            <a:fld id="{ADC96C50-CB9F-46D0-A474-CFD562A3CE30}" type="slidenum">
              <a:rPr lang="it-IT" altLang="it-IT" smtClean="0"/>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Cambria Math" panose="02040503050406030204" pitchFamily="18"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Cambria Math" panose="02040503050406030204" pitchFamily="18"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Cambria Math" panose="02040503050406030204" pitchFamily="18"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Cambria Math" panose="02040503050406030204" pitchFamily="18"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21.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9AB55454-B2C4-40E1-B31A-8062D2362977}"/>
              </a:ext>
            </a:extLst>
          </p:cNvPr>
          <p:cNvSpPr>
            <a:spLocks noChangeArrowheads="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822433"/>
              </a:buClr>
              <a:buChar char="•"/>
              <a:defRPr sz="2400">
                <a:solidFill>
                  <a:srgbClr val="000000"/>
                </a:solidFill>
                <a:latin typeface="Cambria Math" panose="02040503050406030204" pitchFamily="18" charset="0"/>
                <a:ea typeface="ＭＳ Ｐゴシック" panose="020B0600070205080204" pitchFamily="34" charset="-128"/>
              </a:defRPr>
            </a:lvl1pPr>
            <a:lvl2pPr marL="742950" indent="-285750">
              <a:spcBef>
                <a:spcPct val="20000"/>
              </a:spcBef>
              <a:buChar char="–"/>
              <a:defRPr sz="2000">
                <a:solidFill>
                  <a:srgbClr val="000000"/>
                </a:solidFill>
                <a:latin typeface="Cambria Math" panose="02040503050406030204" pitchFamily="18" charset="0"/>
                <a:ea typeface="ＭＳ Ｐゴシック" panose="020B0600070205080204" pitchFamily="34" charset="-128"/>
              </a:defRPr>
            </a:lvl2pPr>
            <a:lvl3pPr marL="1143000" indent="-228600">
              <a:spcBef>
                <a:spcPct val="20000"/>
              </a:spcBef>
              <a:buChar char="•"/>
              <a:defRPr sz="1600">
                <a:solidFill>
                  <a:srgbClr val="000000"/>
                </a:solidFill>
                <a:latin typeface="Cambria Math" panose="02040503050406030204" pitchFamily="18" charset="0"/>
                <a:ea typeface="ＭＳ Ｐゴシック" panose="020B0600070205080204" pitchFamily="34" charset="-128"/>
              </a:defRPr>
            </a:lvl3pPr>
            <a:lvl4pPr marL="1600200" indent="-228600">
              <a:spcBef>
                <a:spcPct val="20000"/>
              </a:spcBef>
              <a:buChar char="–"/>
              <a:defRPr sz="1400">
                <a:solidFill>
                  <a:srgbClr val="000000"/>
                </a:solidFill>
                <a:latin typeface="Cambria Math" panose="02040503050406030204" pitchFamily="18" charset="0"/>
                <a:ea typeface="ＭＳ Ｐゴシック" panose="020B0600070205080204" pitchFamily="34" charset="-128"/>
              </a:defRPr>
            </a:lvl4pPr>
            <a:lvl5pPr marL="2057400" indent="-228600">
              <a:spcBef>
                <a:spcPct val="20000"/>
              </a:spcBef>
              <a:buChar char="»"/>
              <a:defRPr sz="1200">
                <a:solidFill>
                  <a:srgbClr val="000000"/>
                </a:solidFill>
                <a:latin typeface="Cambria Math" panose="020405030504060302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Cambria Math" panose="020405030504060302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Cambria Math" panose="020405030504060302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Cambria Math" panose="020405030504060302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Cambria Math" panose="02040503050406030204" pitchFamily="18" charset="0"/>
                <a:ea typeface="ＭＳ Ｐゴシック" panose="020B0600070205080204" pitchFamily="34" charset="-128"/>
              </a:defRPr>
            </a:lvl9pPr>
          </a:lstStyle>
          <a:p>
            <a:pPr>
              <a:spcBef>
                <a:spcPct val="0"/>
              </a:spcBef>
              <a:buClrTx/>
              <a:buFontTx/>
              <a:buNone/>
            </a:pPr>
            <a:endParaRPr lang="it-IT" altLang="it-IT" sz="900" dirty="0">
              <a:solidFill>
                <a:schemeClr val="bg1"/>
              </a:solidFill>
              <a:latin typeface="Abadi" panose="020B0604020104020204" pitchFamily="34" charset="0"/>
            </a:endParaRPr>
          </a:p>
        </p:txBody>
      </p:sp>
      <p:sp>
        <p:nvSpPr>
          <p:cNvPr id="4099" name="Rectangle 3">
            <a:extLst>
              <a:ext uri="{FF2B5EF4-FFF2-40B4-BE49-F238E27FC236}">
                <a16:creationId xmlns:a16="http://schemas.microsoft.com/office/drawing/2014/main" id="{4597901C-7EB9-4E80-9DA8-83A1D9D0D3B4}"/>
              </a:ext>
            </a:extLst>
          </p:cNvPr>
          <p:cNvSpPr>
            <a:spLocks noGrp="1" noChangeArrowheads="1"/>
          </p:cNvSpPr>
          <p:nvPr>
            <p:ph type="ctrTitle"/>
          </p:nvPr>
        </p:nvSpPr>
        <p:spPr>
          <a:xfrm>
            <a:off x="2247900" y="409575"/>
            <a:ext cx="6096000" cy="581025"/>
          </a:xfrm>
        </p:spPr>
        <p:txBody>
          <a:bodyPr anchor="t"/>
          <a:lstStyle/>
          <a:p>
            <a:pPr algn="l" eaLnBrk="1" hangingPunct="1"/>
            <a:r>
              <a:rPr lang="en-GB" sz="2400" b="0" i="0" u="none" strike="noStrike" dirty="0">
                <a:solidFill>
                  <a:schemeClr val="bg1"/>
                </a:solidFill>
                <a:effectLst/>
                <a:latin typeface="Abadi" panose="020B0604020104020204" pitchFamily="34" charset="0"/>
              </a:rPr>
              <a:t>A Deep Learning Architecture for Enhanced Depth Estimation on an unrectified Stereo 360◦ dataset</a:t>
            </a:r>
            <a:endParaRPr lang="it-IT" altLang="it-IT" sz="2400" dirty="0">
              <a:solidFill>
                <a:schemeClr val="bg1"/>
              </a:solidFill>
              <a:latin typeface="Abadi" panose="020B0604020104020204" pitchFamily="34" charset="0"/>
            </a:endParaRPr>
          </a:p>
        </p:txBody>
      </p:sp>
      <p:grpSp>
        <p:nvGrpSpPr>
          <p:cNvPr id="4100" name="Group 17">
            <a:extLst>
              <a:ext uri="{FF2B5EF4-FFF2-40B4-BE49-F238E27FC236}">
                <a16:creationId xmlns:a16="http://schemas.microsoft.com/office/drawing/2014/main" id="{2A35F47D-27A4-48A6-9E5D-F939F8D6B035}"/>
              </a:ext>
            </a:extLst>
          </p:cNvPr>
          <p:cNvGrpSpPr>
            <a:grpSpLocks/>
          </p:cNvGrpSpPr>
          <p:nvPr/>
        </p:nvGrpSpPr>
        <p:grpSpPr bwMode="auto">
          <a:xfrm>
            <a:off x="-1588" y="2759075"/>
            <a:ext cx="9145588" cy="4098925"/>
            <a:chOff x="0" y="1738"/>
            <a:chExt cx="5761" cy="2582"/>
          </a:xfrm>
        </p:grpSpPr>
        <p:pic>
          <p:nvPicPr>
            <p:cNvPr id="4101" name="Picture 15" descr="Fondino">
              <a:extLst>
                <a:ext uri="{FF2B5EF4-FFF2-40B4-BE49-F238E27FC236}">
                  <a16:creationId xmlns:a16="http://schemas.microsoft.com/office/drawing/2014/main" id="{440BF633-E212-4DA5-81D4-DC8AF7E06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13" descr="logo +marchio">
              <a:extLst>
                <a:ext uri="{FF2B5EF4-FFF2-40B4-BE49-F238E27FC236}">
                  <a16:creationId xmlns:a16="http://schemas.microsoft.com/office/drawing/2014/main" id="{DFFC0EED-C3D9-4CCF-91C3-94FB29E31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6" descr="fascia">
              <a:extLst>
                <a:ext uri="{FF2B5EF4-FFF2-40B4-BE49-F238E27FC236}">
                  <a16:creationId xmlns:a16="http://schemas.microsoft.com/office/drawing/2014/main" id="{88FFE2E4-8FB4-4856-BE46-881A6D952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CasellaDiTesto 1">
            <a:extLst>
              <a:ext uri="{FF2B5EF4-FFF2-40B4-BE49-F238E27FC236}">
                <a16:creationId xmlns:a16="http://schemas.microsoft.com/office/drawing/2014/main" id="{D6F701EE-54B0-4B2C-BA0F-1479BFDAEC5C}"/>
              </a:ext>
            </a:extLst>
          </p:cNvPr>
          <p:cNvSpPr txBox="1"/>
          <p:nvPr/>
        </p:nvSpPr>
        <p:spPr>
          <a:xfrm>
            <a:off x="5310890" y="4499917"/>
            <a:ext cx="3509582" cy="1384995"/>
          </a:xfrm>
          <a:prstGeom prst="rect">
            <a:avLst/>
          </a:prstGeom>
          <a:noFill/>
        </p:spPr>
        <p:txBody>
          <a:bodyPr wrap="square" rtlCol="0">
            <a:spAutoFit/>
          </a:bodyPr>
          <a:lstStyle/>
          <a:p>
            <a:r>
              <a:rPr lang="it-IT" sz="1400" dirty="0">
                <a:latin typeface="Abadi" panose="020B0604020104020204" pitchFamily="34" charset="0"/>
              </a:rPr>
              <a:t>Supervisor:   Prof. Antonello Rizzi	</a:t>
            </a:r>
          </a:p>
          <a:p>
            <a:endParaRPr lang="it-IT" sz="1400" dirty="0">
              <a:latin typeface="Abadi" panose="020B0604020104020204" pitchFamily="34" charset="0"/>
            </a:endParaRPr>
          </a:p>
          <a:p>
            <a:r>
              <a:rPr lang="it-IT" sz="1400" dirty="0">
                <a:latin typeface="Abadi" panose="020B0604020104020204" pitchFamily="34" charset="0"/>
              </a:rPr>
              <a:t>Co-Advisors: Prof. Alexandre </a:t>
            </a:r>
            <a:r>
              <a:rPr lang="it-IT" sz="1400" dirty="0" err="1">
                <a:latin typeface="Abadi" panose="020B0604020104020204" pitchFamily="34" charset="0"/>
              </a:rPr>
              <a:t>Masoud</a:t>
            </a:r>
            <a:r>
              <a:rPr lang="it-IT" sz="1400" dirty="0">
                <a:latin typeface="Abadi" panose="020B0604020104020204" pitchFamily="34" charset="0"/>
              </a:rPr>
              <a:t> </a:t>
            </a:r>
            <a:r>
              <a:rPr lang="it-IT" sz="1400" dirty="0" err="1">
                <a:latin typeface="Abadi" panose="020B0604020104020204" pitchFamily="34" charset="0"/>
              </a:rPr>
              <a:t>Alahi</a:t>
            </a:r>
            <a:endParaRPr lang="it-IT" sz="1400" dirty="0">
              <a:latin typeface="Abadi" panose="020B0604020104020204" pitchFamily="34" charset="0"/>
            </a:endParaRPr>
          </a:p>
          <a:p>
            <a:r>
              <a:rPr lang="it-IT" sz="1400" dirty="0">
                <a:latin typeface="Abadi" panose="020B0604020104020204" pitchFamily="34" charset="0"/>
              </a:rPr>
              <a:t>	  Ing. Enrico de Santis </a:t>
            </a:r>
          </a:p>
          <a:p>
            <a:endParaRPr lang="it-IT" sz="1400" dirty="0">
              <a:latin typeface="Abadi" panose="020B0604020104020204" pitchFamily="34" charset="0"/>
            </a:endParaRPr>
          </a:p>
          <a:p>
            <a:r>
              <a:rPr lang="it-IT" sz="1400" dirty="0">
                <a:latin typeface="Abadi" panose="020B0604020104020204" pitchFamily="34" charset="0"/>
              </a:rPr>
              <a:t>Correlatore: Prof. Giuseppe Scotti </a:t>
            </a:r>
          </a:p>
        </p:txBody>
      </p:sp>
      <p:sp>
        <p:nvSpPr>
          <p:cNvPr id="10" name="CasellaDiTesto 9">
            <a:extLst>
              <a:ext uri="{FF2B5EF4-FFF2-40B4-BE49-F238E27FC236}">
                <a16:creationId xmlns:a16="http://schemas.microsoft.com/office/drawing/2014/main" id="{30FE68BF-F67D-4130-B477-32D7C77C7D11}"/>
              </a:ext>
            </a:extLst>
          </p:cNvPr>
          <p:cNvSpPr txBox="1"/>
          <p:nvPr/>
        </p:nvSpPr>
        <p:spPr>
          <a:xfrm>
            <a:off x="2358008" y="6002124"/>
            <a:ext cx="4427984" cy="523220"/>
          </a:xfrm>
          <a:prstGeom prst="rect">
            <a:avLst/>
          </a:prstGeom>
          <a:noFill/>
        </p:spPr>
        <p:txBody>
          <a:bodyPr wrap="square" rtlCol="0">
            <a:spAutoFit/>
          </a:bodyPr>
          <a:lstStyle/>
          <a:p>
            <a:pPr algn="ctr"/>
            <a:r>
              <a:rPr lang="it-IT" sz="1400" b="1" dirty="0" err="1">
                <a:solidFill>
                  <a:schemeClr val="bg1"/>
                </a:solidFill>
                <a:latin typeface="Abadi" panose="020B0604020104020204" pitchFamily="34" charset="0"/>
              </a:rPr>
              <a:t>Master's</a:t>
            </a:r>
            <a:r>
              <a:rPr lang="it-IT" sz="1400" b="1" dirty="0">
                <a:solidFill>
                  <a:schemeClr val="bg1"/>
                </a:solidFill>
                <a:latin typeface="Abadi" panose="020B0604020104020204" pitchFamily="34" charset="0"/>
              </a:rPr>
              <a:t> Degree in Electronics Engineering</a:t>
            </a:r>
          </a:p>
          <a:p>
            <a:pPr algn="ctr"/>
            <a:r>
              <a:rPr lang="it-IT" sz="1400" b="1" dirty="0" err="1">
                <a:solidFill>
                  <a:schemeClr val="bg1"/>
                </a:solidFill>
                <a:latin typeface="Abadi" panose="020B0604020104020204" pitchFamily="34" charset="0"/>
              </a:rPr>
              <a:t>Graduation</a:t>
            </a:r>
            <a:r>
              <a:rPr lang="it-IT" sz="1400" b="1" dirty="0">
                <a:solidFill>
                  <a:schemeClr val="bg1"/>
                </a:solidFill>
                <a:latin typeface="Abadi" panose="020B0604020104020204" pitchFamily="34" charset="0"/>
              </a:rPr>
              <a:t> session of </a:t>
            </a:r>
            <a:r>
              <a:rPr lang="it-IT" sz="1400" b="1" dirty="0" err="1">
                <a:solidFill>
                  <a:schemeClr val="bg1"/>
                </a:solidFill>
                <a:latin typeface="Abadi" panose="020B0604020104020204" pitchFamily="34" charset="0"/>
              </a:rPr>
              <a:t>May</a:t>
            </a:r>
            <a:r>
              <a:rPr lang="it-IT" sz="1400" b="1" dirty="0">
                <a:solidFill>
                  <a:schemeClr val="bg1"/>
                </a:solidFill>
                <a:latin typeface="Abadi" panose="020B0604020104020204" pitchFamily="34" charset="0"/>
              </a:rPr>
              <a:t> 2023</a:t>
            </a:r>
          </a:p>
        </p:txBody>
      </p:sp>
      <p:sp>
        <p:nvSpPr>
          <p:cNvPr id="3" name="CasellaDiTesto 2">
            <a:extLst>
              <a:ext uri="{FF2B5EF4-FFF2-40B4-BE49-F238E27FC236}">
                <a16:creationId xmlns:a16="http://schemas.microsoft.com/office/drawing/2014/main" id="{56398BC6-ECA6-4887-B4CF-06D0C1336DD9}"/>
              </a:ext>
            </a:extLst>
          </p:cNvPr>
          <p:cNvSpPr txBox="1"/>
          <p:nvPr/>
        </p:nvSpPr>
        <p:spPr>
          <a:xfrm>
            <a:off x="1547664" y="4834135"/>
            <a:ext cx="2736304" cy="307777"/>
          </a:xfrm>
          <a:prstGeom prst="rect">
            <a:avLst/>
          </a:prstGeom>
          <a:noFill/>
        </p:spPr>
        <p:txBody>
          <a:bodyPr wrap="square" rtlCol="0">
            <a:spAutoFit/>
          </a:bodyPr>
          <a:lstStyle/>
          <a:p>
            <a:r>
              <a:rPr lang="it-IT" sz="1400" dirty="0">
                <a:latin typeface="Abadi" panose="020B0604020104020204" pitchFamily="34" charset="0"/>
              </a:rPr>
              <a:t>Candidate: Danial Zendehdel</a:t>
            </a:r>
            <a:endParaRPr lang="it-IT" sz="1400" dirty="0"/>
          </a:p>
        </p:txBody>
      </p:sp>
      <p:pic>
        <p:nvPicPr>
          <p:cNvPr id="5" name="Picture 4" descr="A red text on a white background&#10;&#10;Description automatically generated with medium confidence">
            <a:extLst>
              <a:ext uri="{FF2B5EF4-FFF2-40B4-BE49-F238E27FC236}">
                <a16:creationId xmlns:a16="http://schemas.microsoft.com/office/drawing/2014/main" id="{647FE6D6-3B88-0499-C685-80466298C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5974" y="2759075"/>
            <a:ext cx="1261890" cy="6601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dirty="0"/>
              <a:t>Network Architecture</a:t>
            </a:r>
            <a:br>
              <a:rPr lang="en-US" dirty="0"/>
            </a:br>
            <a:r>
              <a:rPr lang="en-US" sz="2000" b="0" dirty="0">
                <a:solidFill>
                  <a:srgbClr val="000000"/>
                </a:solidFill>
              </a:rPr>
              <a:t>Depth Regression &amp; Loss</a:t>
            </a: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10</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cxnSp>
        <p:nvCxnSpPr>
          <p:cNvPr id="20" name="Elbow Connector 19">
            <a:extLst>
              <a:ext uri="{FF2B5EF4-FFF2-40B4-BE49-F238E27FC236}">
                <a16:creationId xmlns:a16="http://schemas.microsoft.com/office/drawing/2014/main" id="{4CDA58E1-DE48-9076-D93E-2EB5B1158DBD}"/>
              </a:ext>
            </a:extLst>
          </p:cNvPr>
          <p:cNvCxnSpPr/>
          <p:nvPr/>
        </p:nvCxnSpPr>
        <p:spPr bwMode="auto">
          <a:xfrm flipV="1">
            <a:off x="4343298" y="2955800"/>
            <a:ext cx="655899" cy="1286677"/>
          </a:xfrm>
          <a:prstGeom prst="bentConnector2">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87623F1-2AEB-8ED9-4F0F-047698394EA9}"/>
                  </a:ext>
                </a:extLst>
              </p:cNvPr>
              <p:cNvSpPr txBox="1"/>
              <p:nvPr/>
            </p:nvSpPr>
            <p:spPr>
              <a:xfrm>
                <a:off x="611560" y="2279121"/>
                <a:ext cx="3240360" cy="1775551"/>
              </a:xfrm>
              <a:prstGeom prst="rect">
                <a:avLst/>
              </a:prstGeom>
              <a:noFill/>
            </p:spPr>
            <p:txBody>
              <a:bodyPr wrap="square" rtlCol="0">
                <a:spAutoFit/>
              </a:bodyPr>
              <a:lstStyle/>
              <a:p>
                <a:r>
                  <a:rPr lang="en-US" sz="1400" b="0" i="1" dirty="0">
                    <a:solidFill>
                      <a:srgbClr val="000000"/>
                    </a:solidFill>
                    <a:latin typeface="Cambria Math" panose="02040503050406030204" pitchFamily="18" charset="0"/>
                  </a:rPr>
                  <a:t>Depth Regression: </a:t>
                </a:r>
              </a:p>
              <a:p>
                <a:endParaRPr lang="en-US" sz="1400" i="1" dirty="0">
                  <a:solidFill>
                    <a:srgbClr val="000000"/>
                  </a:solidFill>
                  <a:latin typeface="Cambria Math" panose="02040503050406030204" pitchFamily="18" charset="0"/>
                </a:endParaRPr>
              </a:p>
              <a:p>
                <a:endParaRPr lang="en-US" sz="1400" b="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400" b="0" i="1" dirty="0" smtClean="0">
                              <a:solidFill>
                                <a:srgbClr val="000000"/>
                              </a:solidFill>
                              <a:latin typeface="Cambria Math" panose="02040503050406030204" pitchFamily="18" charset="0"/>
                            </a:rPr>
                          </m:ctrlPr>
                        </m:accPr>
                        <m:e>
                          <m:r>
                            <a:rPr lang="en-US" sz="1400" b="0" i="1" dirty="0" smtClean="0">
                              <a:solidFill>
                                <a:srgbClr val="000000"/>
                              </a:solidFill>
                              <a:latin typeface="Cambria Math" panose="02040503050406030204" pitchFamily="18" charset="0"/>
                            </a:rPr>
                            <m:t>𝑑</m:t>
                          </m:r>
                        </m:e>
                      </m:acc>
                      <m:r>
                        <a:rPr lang="en-US" sz="1400" b="0" i="1" dirty="0" smtClean="0">
                          <a:solidFill>
                            <a:srgbClr val="000000"/>
                          </a:solidFill>
                          <a:latin typeface="Cambria Math" panose="02040503050406030204" pitchFamily="18" charset="0"/>
                        </a:rPr>
                        <m:t>= </m:t>
                      </m:r>
                      <m:nary>
                        <m:naryPr>
                          <m:chr m:val="∑"/>
                          <m:ctrlPr>
                            <a:rPr lang="en-US" sz="1400" b="0" i="1" dirty="0" smtClean="0">
                              <a:solidFill>
                                <a:srgbClr val="000000"/>
                              </a:solidFill>
                              <a:latin typeface="Cambria Math" panose="02040503050406030204" pitchFamily="18" charset="0"/>
                            </a:rPr>
                          </m:ctrlPr>
                        </m:naryPr>
                        <m:sub>
                          <m:r>
                            <m:rPr>
                              <m:brk m:alnAt="23"/>
                            </m:rPr>
                            <a:rPr lang="en-US" sz="1400" b="0" i="1" dirty="0" smtClean="0">
                              <a:solidFill>
                                <a:srgbClr val="000000"/>
                              </a:solidFill>
                              <a:latin typeface="Cambria Math" panose="02040503050406030204" pitchFamily="18" charset="0"/>
                            </a:rPr>
                            <m:t>𝑑</m:t>
                          </m:r>
                          <m:r>
                            <a:rPr lang="en-US" sz="1400" b="0" i="1" dirty="0" smtClean="0">
                              <a:solidFill>
                                <a:srgbClr val="000000"/>
                              </a:solidFill>
                              <a:latin typeface="Cambria Math" panose="02040503050406030204" pitchFamily="18" charset="0"/>
                            </a:rPr>
                            <m:t>=0</m:t>
                          </m:r>
                        </m:sub>
                        <m:sup>
                          <m:sSub>
                            <m:sSubPr>
                              <m:ctrlPr>
                                <a:rPr lang="en-US" sz="1400" b="0" i="1" dirty="0" smtClean="0">
                                  <a:solidFill>
                                    <a:srgbClr val="000000"/>
                                  </a:solidFill>
                                  <a:latin typeface="Cambria Math" panose="02040503050406030204" pitchFamily="18" charset="0"/>
                                </a:rPr>
                              </m:ctrlPr>
                            </m:sSubPr>
                            <m:e>
                              <m:r>
                                <a:rPr lang="en-US" sz="1400" b="0" i="1" dirty="0" smtClean="0">
                                  <a:solidFill>
                                    <a:srgbClr val="000000"/>
                                  </a:solidFill>
                                  <a:latin typeface="Cambria Math" panose="02040503050406030204" pitchFamily="18" charset="0"/>
                                </a:rPr>
                                <m:t>𝐷</m:t>
                              </m:r>
                            </m:e>
                            <m:sub>
                              <m:r>
                                <a:rPr lang="en-US" sz="1400" b="0" i="1" dirty="0" smtClean="0">
                                  <a:solidFill>
                                    <a:srgbClr val="000000"/>
                                  </a:solidFill>
                                  <a:latin typeface="Cambria Math" panose="02040503050406030204" pitchFamily="18" charset="0"/>
                                </a:rPr>
                                <m:t>𝑚𝑎𝑥</m:t>
                              </m:r>
                            </m:sub>
                          </m:sSub>
                        </m:sup>
                        <m:e>
                          <m:r>
                            <a:rPr lang="en-US" sz="1400" b="0" i="1" dirty="0" smtClean="0">
                              <a:solidFill>
                                <a:srgbClr val="000000"/>
                              </a:solidFill>
                              <a:latin typeface="Cambria Math" panose="02040503050406030204" pitchFamily="18" charset="0"/>
                            </a:rPr>
                            <m:t>𝑑</m:t>
                          </m:r>
                          <m:r>
                            <a:rPr lang="en-US" sz="1400" b="0" i="1" dirty="0" smtClean="0">
                              <a:solidFill>
                                <a:srgbClr val="000000"/>
                              </a:solidFill>
                              <a:latin typeface="Cambria Math" panose="02040503050406030204" pitchFamily="18" charset="0"/>
                            </a:rPr>
                            <m:t> × </m:t>
                          </m:r>
                          <m:r>
                            <a:rPr lang="en-US" sz="1400" b="0" i="1" dirty="0" smtClean="0">
                              <a:solidFill>
                                <a:srgbClr val="000000"/>
                              </a:solidFill>
                              <a:latin typeface="Cambria Math" panose="02040503050406030204" pitchFamily="18" charset="0"/>
                              <a:ea typeface="Cambria Math" panose="02040503050406030204" pitchFamily="18" charset="0"/>
                            </a:rPr>
                            <m:t>𝜎</m:t>
                          </m:r>
                          <m:r>
                            <a:rPr lang="en-US" sz="1400" b="0" i="1" dirty="0" smtClean="0">
                              <a:solidFill>
                                <a:srgbClr val="000000"/>
                              </a:solidFill>
                              <a:latin typeface="Cambria Math" panose="02040503050406030204" pitchFamily="18" charset="0"/>
                              <a:ea typeface="Cambria Math" panose="02040503050406030204" pitchFamily="18" charset="0"/>
                            </a:rPr>
                            <m:t>(−</m:t>
                          </m:r>
                          <m:sSub>
                            <m:sSubPr>
                              <m:ctrlPr>
                                <a:rPr lang="en-US" sz="1400" b="0" i="1" dirty="0" smtClean="0">
                                  <a:solidFill>
                                    <a:srgbClr val="000000"/>
                                  </a:solidFill>
                                  <a:latin typeface="Cambria Math" panose="02040503050406030204" pitchFamily="18" charset="0"/>
                                  <a:ea typeface="Cambria Math" panose="02040503050406030204" pitchFamily="18" charset="0"/>
                                </a:rPr>
                              </m:ctrlPr>
                            </m:sSubPr>
                            <m:e>
                              <m:r>
                                <a:rPr lang="en-US" sz="1400" b="0" i="1" dirty="0" smtClean="0">
                                  <a:solidFill>
                                    <a:srgbClr val="000000"/>
                                  </a:solidFill>
                                  <a:latin typeface="Cambria Math" panose="02040503050406030204" pitchFamily="18" charset="0"/>
                                  <a:ea typeface="Cambria Math" panose="02040503050406030204" pitchFamily="18" charset="0"/>
                                </a:rPr>
                                <m:t>𝑐</m:t>
                              </m:r>
                            </m:e>
                            <m:sub>
                              <m:r>
                                <a:rPr lang="en-US" sz="1400" b="0" i="1" dirty="0" smtClean="0">
                                  <a:solidFill>
                                    <a:srgbClr val="000000"/>
                                  </a:solidFill>
                                  <a:latin typeface="Cambria Math" panose="02040503050406030204" pitchFamily="18" charset="0"/>
                                  <a:ea typeface="Cambria Math" panose="02040503050406030204" pitchFamily="18" charset="0"/>
                                </a:rPr>
                                <m:t>𝑑</m:t>
                              </m:r>
                            </m:sub>
                          </m:sSub>
                          <m:r>
                            <a:rPr lang="en-US" sz="1400" b="0" i="1" dirty="0" smtClean="0">
                              <a:solidFill>
                                <a:srgbClr val="000000"/>
                              </a:solidFill>
                              <a:latin typeface="Cambria Math" panose="02040503050406030204" pitchFamily="18" charset="0"/>
                              <a:ea typeface="Cambria Math" panose="02040503050406030204" pitchFamily="18" charset="0"/>
                            </a:rPr>
                            <m:t>)</m:t>
                          </m:r>
                        </m:e>
                      </m:nary>
                    </m:oMath>
                  </m:oMathPara>
                </a14:m>
                <a:endParaRPr lang="en-US" sz="1400" dirty="0">
                  <a:solidFill>
                    <a:srgbClr val="000000"/>
                  </a:solidFill>
                </a:endParaRPr>
              </a:p>
              <a:p>
                <a:endParaRPr lang="en-US" sz="1400" dirty="0">
                  <a:solidFill>
                    <a:srgbClr val="000000"/>
                  </a:solidFill>
                </a:endParaRPr>
              </a:p>
              <a:p>
                <a:pPr/>
                <a14:m>
                  <m:oMathPara xmlns:m="http://schemas.openxmlformats.org/officeDocument/2006/math">
                    <m:oMathParaPr>
                      <m:jc m:val="centerGroup"/>
                    </m:oMathParaPr>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rPr>
                        <m:t>𝜎</m:t>
                      </m:r>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𝑆𝑜𝑓𝑡𝑚𝑎𝑥</m:t>
                      </m:r>
                      <m:r>
                        <a:rPr lang="en-US" sz="1400" b="0" i="1" smtClean="0">
                          <a:solidFill>
                            <a:srgbClr val="000000"/>
                          </a:solidFill>
                          <a:latin typeface="Cambria Math" panose="02040503050406030204" pitchFamily="18" charset="0"/>
                          <a:ea typeface="Cambria Math" panose="02040503050406030204" pitchFamily="18" charset="0"/>
                        </a:rPr>
                        <m:t>()</m:t>
                      </m:r>
                    </m:oMath>
                  </m:oMathPara>
                </a14:m>
                <a:endParaRPr lang="en-US" sz="1400" dirty="0">
                  <a:solidFill>
                    <a:srgbClr val="000000"/>
                  </a:solidFill>
                </a:endParaRPr>
              </a:p>
            </p:txBody>
          </p:sp>
        </mc:Choice>
        <mc:Fallback xmlns="">
          <p:sp>
            <p:nvSpPr>
              <p:cNvPr id="3" name="TextBox 2">
                <a:extLst>
                  <a:ext uri="{FF2B5EF4-FFF2-40B4-BE49-F238E27FC236}">
                    <a16:creationId xmlns:a16="http://schemas.microsoft.com/office/drawing/2014/main" id="{687623F1-2AEB-8ED9-4F0F-047698394EA9}"/>
                  </a:ext>
                </a:extLst>
              </p:cNvPr>
              <p:cNvSpPr txBox="1">
                <a:spLocks noRot="1" noChangeAspect="1" noMove="1" noResize="1" noEditPoints="1" noAdjustHandles="1" noChangeArrowheads="1" noChangeShapeType="1" noTextEdit="1"/>
              </p:cNvSpPr>
              <p:nvPr/>
            </p:nvSpPr>
            <p:spPr>
              <a:xfrm>
                <a:off x="611560" y="2279121"/>
                <a:ext cx="3240360" cy="1775551"/>
              </a:xfrm>
              <a:prstGeom prst="rect">
                <a:avLst/>
              </a:prstGeom>
              <a:blipFill>
                <a:blip r:embed="rId3"/>
                <a:stretch>
                  <a:fillRect l="-781" t="-709" b="-347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16A27C-50C0-F432-D11D-D987FB4294B0}"/>
                  </a:ext>
                </a:extLst>
              </p:cNvPr>
              <p:cNvSpPr txBox="1"/>
              <p:nvPr/>
            </p:nvSpPr>
            <p:spPr>
              <a:xfrm>
                <a:off x="4733392" y="2820790"/>
                <a:ext cx="2797111"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rPr>
                        <m:t>𝐿</m:t>
                      </m:r>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𝑑</m:t>
                          </m:r>
                          <m:r>
                            <a:rPr lang="en-US" sz="1400" b="0" i="1" smtClean="0">
                              <a:solidFill>
                                <a:srgbClr val="000000"/>
                              </a:solidFill>
                              <a:latin typeface="Cambria Math" panose="02040503050406030204" pitchFamily="18" charset="0"/>
                            </a:rPr>
                            <m:t>,</m:t>
                          </m:r>
                          <m:acc>
                            <m:accPr>
                              <m:chr m:val="̂"/>
                              <m:ctrlPr>
                                <a:rPr lang="en-US" sz="1400" b="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𝑑</m:t>
                              </m:r>
                            </m:e>
                          </m:acc>
                        </m:e>
                      </m:d>
                      <m:r>
                        <a:rPr lang="en-US" sz="1400" b="0" i="1" smtClean="0">
                          <a:solidFill>
                            <a:srgbClr val="000000"/>
                          </a:solidFill>
                          <a:latin typeface="Cambria Math" panose="02040503050406030204" pitchFamily="18" charset="0"/>
                        </a:rPr>
                        <m:t>= </m:t>
                      </m:r>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r>
                            <a:rPr lang="en-US" sz="1400" b="0" i="1" smtClean="0">
                              <a:solidFill>
                                <a:srgbClr val="000000"/>
                              </a:solidFill>
                              <a:latin typeface="Cambria Math" panose="02040503050406030204" pitchFamily="18" charset="0"/>
                            </a:rPr>
                            <m:t>𝑁</m:t>
                          </m:r>
                        </m:den>
                      </m:f>
                      <m:r>
                        <a:rPr lang="en-US" sz="1400" b="0" i="1" smtClean="0">
                          <a:solidFill>
                            <a:srgbClr val="000000"/>
                          </a:solidFill>
                          <a:latin typeface="Cambria Math" panose="02040503050406030204" pitchFamily="18" charset="0"/>
                        </a:rPr>
                        <m:t> </m:t>
                      </m:r>
                      <m:nary>
                        <m:naryPr>
                          <m:chr m:val="∑"/>
                          <m:ctrlPr>
                            <a:rPr lang="en-US" sz="1400" b="0" i="1" smtClean="0">
                              <a:solidFill>
                                <a:srgbClr val="000000"/>
                              </a:solidFill>
                              <a:latin typeface="Cambria Math" panose="02040503050406030204" pitchFamily="18" charset="0"/>
                            </a:rPr>
                          </m:ctrlPr>
                        </m:naryPr>
                        <m:sub>
                          <m:r>
                            <m:rPr>
                              <m:brk m:alnAt="23"/>
                            </m:rP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=1</m:t>
                          </m:r>
                        </m:sub>
                        <m:sup>
                          <m:r>
                            <a:rPr lang="en-US" sz="1400" b="0" i="1" smtClean="0">
                              <a:solidFill>
                                <a:srgbClr val="000000"/>
                              </a:solidFill>
                              <a:latin typeface="Cambria Math" panose="02040503050406030204" pitchFamily="18" charset="0"/>
                            </a:rPr>
                            <m:t>𝑁</m:t>
                          </m:r>
                        </m:sup>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𝑆𝑚𝑜𝑜𝑡h</m:t>
                              </m:r>
                            </m:e>
                            <m:sub>
                              <m:r>
                                <a:rPr lang="en-US" sz="1400" b="0" i="1" smtClean="0">
                                  <a:solidFill>
                                    <a:srgbClr val="000000"/>
                                  </a:solidFill>
                                  <a:latin typeface="Cambria Math" panose="02040503050406030204" pitchFamily="18" charset="0"/>
                                </a:rPr>
                                <m:t>𝑙</m:t>
                              </m:r>
                              <m:r>
                                <a:rPr lang="en-US" sz="1400" b="0" i="1" smtClean="0">
                                  <a:solidFill>
                                    <a:srgbClr val="000000"/>
                                  </a:solidFill>
                                  <a:latin typeface="Cambria Math" panose="02040503050406030204" pitchFamily="18" charset="0"/>
                                </a:rPr>
                                <m:t>1</m:t>
                              </m:r>
                            </m:sub>
                          </m:sSub>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𝑑</m:t>
                              </m:r>
                              <m:r>
                                <a:rPr lang="en-US" sz="1400" b="0" i="1"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acc>
                                    <m:accPr>
                                      <m:chr m:val="̂"/>
                                      <m:ctrlPr>
                                        <a:rPr lang="en-US" sz="1400" b="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𝑑</m:t>
                                      </m:r>
                                    </m:e>
                                  </m:acc>
                                </m:e>
                                <m:sub>
                                  <m:r>
                                    <a:rPr lang="en-US" sz="1400" b="0" i="1" smtClean="0">
                                      <a:solidFill>
                                        <a:srgbClr val="000000"/>
                                      </a:solidFill>
                                      <a:latin typeface="Cambria Math" panose="02040503050406030204" pitchFamily="18" charset="0"/>
                                    </a:rPr>
                                    <m:t>𝑖</m:t>
                                  </m:r>
                                </m:sub>
                              </m:sSub>
                            </m:e>
                          </m:d>
                        </m:e>
                      </m:nary>
                    </m:oMath>
                  </m:oMathPara>
                </a14:m>
                <a:endParaRPr lang="en-US" sz="1400" dirty="0">
                  <a:solidFill>
                    <a:srgbClr val="000000"/>
                  </a:solidFill>
                </a:endParaRPr>
              </a:p>
            </p:txBody>
          </p:sp>
        </mc:Choice>
        <mc:Fallback xmlns="">
          <p:sp>
            <p:nvSpPr>
              <p:cNvPr id="5" name="TextBox 4">
                <a:extLst>
                  <a:ext uri="{FF2B5EF4-FFF2-40B4-BE49-F238E27FC236}">
                    <a16:creationId xmlns:a16="http://schemas.microsoft.com/office/drawing/2014/main" id="{6616A27C-50C0-F432-D11D-D987FB4294B0}"/>
                  </a:ext>
                </a:extLst>
              </p:cNvPr>
              <p:cNvSpPr txBox="1">
                <a:spLocks noRot="1" noChangeAspect="1" noMove="1" noResize="1" noEditPoints="1" noAdjustHandles="1" noChangeArrowheads="1" noChangeShapeType="1" noTextEdit="1"/>
              </p:cNvSpPr>
              <p:nvPr/>
            </p:nvSpPr>
            <p:spPr>
              <a:xfrm>
                <a:off x="4733392" y="2820790"/>
                <a:ext cx="2797111" cy="605807"/>
              </a:xfrm>
              <a:prstGeom prst="rect">
                <a:avLst/>
              </a:prstGeom>
              <a:blipFill>
                <a:blip r:embed="rId4"/>
                <a:stretch>
                  <a:fillRect l="-905" t="-114583" b="-18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3103E2-AEB0-56B0-C75F-7B7926973B4D}"/>
                  </a:ext>
                </a:extLst>
              </p:cNvPr>
              <p:cNvSpPr txBox="1"/>
              <p:nvPr/>
            </p:nvSpPr>
            <p:spPr>
              <a:xfrm>
                <a:off x="4361226" y="3660489"/>
                <a:ext cx="3955190" cy="4805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rPr>
                        <m:t>𝑆𝑚𝑜𝑜𝑡h</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𝐿</m:t>
                          </m:r>
                        </m:e>
                        <m:sub>
                          <m:r>
                            <a:rPr lang="en-US" sz="1400" b="0" i="1" smtClean="0">
                              <a:solidFill>
                                <a:srgbClr val="000000"/>
                              </a:solidFill>
                              <a:latin typeface="Cambria Math" panose="02040503050406030204" pitchFamily="18" charset="0"/>
                            </a:rPr>
                            <m:t>1</m:t>
                          </m:r>
                        </m:sub>
                      </m:sSub>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𝑥</m:t>
                          </m:r>
                        </m:e>
                      </m:d>
                      <m:r>
                        <a:rPr lang="en-US" sz="1400" b="0" i="1" smtClean="0">
                          <a:solidFill>
                            <a:srgbClr val="000000"/>
                          </a:solidFill>
                          <a:latin typeface="Cambria Math" panose="02040503050406030204" pitchFamily="18" charset="0"/>
                        </a:rPr>
                        <m:t>= </m:t>
                      </m:r>
                      <m:d>
                        <m:dPr>
                          <m:begChr m:val="{"/>
                          <m:endChr m:val=""/>
                          <m:ctrlPr>
                            <a:rPr lang="en-US" sz="1400" i="1" smtClean="0">
                              <a:solidFill>
                                <a:srgbClr val="000000"/>
                              </a:solidFill>
                              <a:latin typeface="Cambria Math" panose="02040503050406030204" pitchFamily="18" charset="0"/>
                            </a:rPr>
                          </m:ctrlPr>
                        </m:dPr>
                        <m:e>
                          <m:eqArr>
                            <m:eqArrPr>
                              <m:ctrlPr>
                                <a:rPr lang="en-US" sz="1400" i="1" smtClean="0">
                                  <a:solidFill>
                                    <a:srgbClr val="000000"/>
                                  </a:solidFill>
                                  <a:latin typeface="Cambria Math" panose="02040503050406030204" pitchFamily="18" charset="0"/>
                                </a:rPr>
                              </m:ctrlPr>
                            </m:eqArrPr>
                            <m:e>
                              <m:sSup>
                                <m:sSupPr>
                                  <m:ctrlPr>
                                    <a:rPr lang="en-US"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0.5</m:t>
                                  </m:r>
                                  <m:r>
                                    <a:rPr lang="en-US" sz="1400" b="0" i="1" smtClean="0">
                                      <a:solidFill>
                                        <a:srgbClr val="000000"/>
                                      </a:solidFill>
                                      <a:latin typeface="Cambria Math" panose="02040503050406030204" pitchFamily="18" charset="0"/>
                                    </a:rPr>
                                    <m:t>𝑥</m:t>
                                  </m:r>
                                </m:e>
                                <m:sup>
                                  <m:r>
                                    <a:rPr lang="en-US" sz="1400" b="0" i="1" smtClean="0">
                                      <a:solidFill>
                                        <a:srgbClr val="000000"/>
                                      </a:solidFill>
                                      <a:latin typeface="Cambria Math" panose="02040503050406030204" pitchFamily="18" charset="0"/>
                                    </a:rPr>
                                    <m:t>2</m:t>
                                  </m:r>
                                </m:sup>
                              </m:sSup>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𝑖𝑓</m:t>
                              </m:r>
                              <m:r>
                                <a:rPr lang="en-US" sz="1400" b="0" i="1" smtClean="0">
                                  <a:solidFill>
                                    <a:srgbClr val="000000"/>
                                  </a:solidFill>
                                  <a:latin typeface="Cambria Math" panose="02040503050406030204" pitchFamily="18" charset="0"/>
                                </a:rPr>
                                <m:t> </m:t>
                              </m:r>
                              <m:d>
                                <m:dPr>
                                  <m:begChr m:val="|"/>
                                  <m:endChr m:val="|"/>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𝑥</m:t>
                                  </m:r>
                                </m:e>
                              </m:d>
                              <m:r>
                                <a:rPr lang="en-US" sz="1400" b="0" i="1" smtClean="0">
                                  <a:solidFill>
                                    <a:srgbClr val="000000"/>
                                  </a:solidFill>
                                  <a:latin typeface="Cambria Math" panose="02040503050406030204" pitchFamily="18" charset="0"/>
                                </a:rPr>
                                <m:t>&lt;1</m:t>
                              </m:r>
                            </m:e>
                            <m:e>
                              <m:d>
                                <m:dPr>
                                  <m:begChr m:val="|"/>
                                  <m:endChr m:val="|"/>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𝑥</m:t>
                                  </m:r>
                                </m:e>
                              </m:d>
                              <m:r>
                                <a:rPr lang="en-US" sz="1400" b="0" i="1" smtClean="0">
                                  <a:solidFill>
                                    <a:srgbClr val="000000"/>
                                  </a:solidFill>
                                  <a:latin typeface="Cambria Math" panose="02040503050406030204" pitchFamily="18" charset="0"/>
                                </a:rPr>
                                <m:t> −0.5                 </m:t>
                              </m:r>
                              <m:r>
                                <a:rPr lang="en-US" sz="1400" b="0" i="1" smtClean="0">
                                  <a:solidFill>
                                    <a:srgbClr val="000000"/>
                                  </a:solidFill>
                                  <a:latin typeface="Cambria Math" panose="02040503050406030204" pitchFamily="18" charset="0"/>
                                </a:rPr>
                                <m:t>𝑂𝑡h𝑒𝑟𝑤𝑖𝑠𝑒</m:t>
                              </m:r>
                            </m:e>
                          </m:eqArr>
                        </m:e>
                      </m:d>
                    </m:oMath>
                  </m:oMathPara>
                </a14:m>
                <a:endParaRPr lang="en-US" sz="1400" dirty="0">
                  <a:solidFill>
                    <a:srgbClr val="000000"/>
                  </a:solidFill>
                </a:endParaRPr>
              </a:p>
            </p:txBody>
          </p:sp>
        </mc:Choice>
        <mc:Fallback xmlns="">
          <p:sp>
            <p:nvSpPr>
              <p:cNvPr id="7" name="TextBox 6">
                <a:extLst>
                  <a:ext uri="{FF2B5EF4-FFF2-40B4-BE49-F238E27FC236}">
                    <a16:creationId xmlns:a16="http://schemas.microsoft.com/office/drawing/2014/main" id="{9C3103E2-AEB0-56B0-C75F-7B7926973B4D}"/>
                  </a:ext>
                </a:extLst>
              </p:cNvPr>
              <p:cNvSpPr txBox="1">
                <a:spLocks noRot="1" noChangeAspect="1" noMove="1" noResize="1" noEditPoints="1" noAdjustHandles="1" noChangeArrowheads="1" noChangeShapeType="1" noTextEdit="1"/>
              </p:cNvSpPr>
              <p:nvPr/>
            </p:nvSpPr>
            <p:spPr>
              <a:xfrm>
                <a:off x="4361226" y="3660489"/>
                <a:ext cx="3955190" cy="480581"/>
              </a:xfrm>
              <a:prstGeom prst="rect">
                <a:avLst/>
              </a:prstGeom>
              <a:blipFill>
                <a:blip r:embed="rId5"/>
                <a:stretch>
                  <a:fillRect t="-223684" b="-3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31D6F6-25E5-19FB-6107-DA1F958CB9C2}"/>
                  </a:ext>
                </a:extLst>
              </p:cNvPr>
              <p:cNvSpPr txBox="1"/>
              <p:nvPr/>
            </p:nvSpPr>
            <p:spPr>
              <a:xfrm>
                <a:off x="4677226" y="2279121"/>
                <a:ext cx="3191954" cy="307777"/>
              </a:xfrm>
              <a:prstGeom prst="rect">
                <a:avLst/>
              </a:prstGeom>
              <a:noFill/>
            </p:spPr>
            <p:txBody>
              <a:bodyPr wrap="square" rtlCol="0">
                <a:spAutoFit/>
              </a:bodyPr>
              <a:lstStyle/>
              <a:p>
                <a14:m>
                  <m:oMath xmlns:m="http://schemas.openxmlformats.org/officeDocument/2006/math">
                    <m:r>
                      <a:rPr lang="en-US" sz="1400" i="1" dirty="0" smtClean="0">
                        <a:solidFill>
                          <a:srgbClr val="000000"/>
                        </a:solidFill>
                        <a:latin typeface="Cambria Math" panose="02040503050406030204" pitchFamily="18" charset="0"/>
                      </a:rPr>
                      <m:t>𝐿𝑜𝑠𝑠</m:t>
                    </m:r>
                  </m:oMath>
                </a14:m>
                <a:r>
                  <a:rPr lang="en-US" sz="1400" dirty="0">
                    <a:solidFill>
                      <a:srgbClr val="000000"/>
                    </a:solidFill>
                    <a:latin typeface="Abadi" panose="020B0604020104020204" pitchFamily="34" charset="0"/>
                  </a:rPr>
                  <a:t>:</a:t>
                </a:r>
              </a:p>
            </p:txBody>
          </p:sp>
        </mc:Choice>
        <mc:Fallback xmlns="">
          <p:sp>
            <p:nvSpPr>
              <p:cNvPr id="8" name="TextBox 7">
                <a:extLst>
                  <a:ext uri="{FF2B5EF4-FFF2-40B4-BE49-F238E27FC236}">
                    <a16:creationId xmlns:a16="http://schemas.microsoft.com/office/drawing/2014/main" id="{DA31D6F6-25E5-19FB-6107-DA1F958CB9C2}"/>
                  </a:ext>
                </a:extLst>
              </p:cNvPr>
              <p:cNvSpPr txBox="1">
                <a:spLocks noRot="1" noChangeAspect="1" noMove="1" noResize="1" noEditPoints="1" noAdjustHandles="1" noChangeArrowheads="1" noChangeShapeType="1" noTextEdit="1"/>
              </p:cNvSpPr>
              <p:nvPr/>
            </p:nvSpPr>
            <p:spPr>
              <a:xfrm>
                <a:off x="4677226" y="2279121"/>
                <a:ext cx="3191954" cy="307777"/>
              </a:xfrm>
              <a:prstGeom prst="rect">
                <a:avLst/>
              </a:prstGeom>
              <a:blipFill>
                <a:blip r:embed="rId6"/>
                <a:stretch>
                  <a:fillRect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257706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sz="2400" b="0" dirty="0"/>
              <a:t>Experiments &amp; Results</a:t>
            </a:r>
            <a:endParaRPr lang="en-US" sz="2000" b="0" dirty="0"/>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11</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cxnSp>
        <p:nvCxnSpPr>
          <p:cNvPr id="20" name="Elbow Connector 19">
            <a:extLst>
              <a:ext uri="{FF2B5EF4-FFF2-40B4-BE49-F238E27FC236}">
                <a16:creationId xmlns:a16="http://schemas.microsoft.com/office/drawing/2014/main" id="{4CDA58E1-DE48-9076-D93E-2EB5B1158DBD}"/>
              </a:ext>
            </a:extLst>
          </p:cNvPr>
          <p:cNvCxnSpPr/>
          <p:nvPr/>
        </p:nvCxnSpPr>
        <p:spPr bwMode="auto">
          <a:xfrm flipV="1">
            <a:off x="7790200" y="1837789"/>
            <a:ext cx="655899" cy="1286677"/>
          </a:xfrm>
          <a:prstGeom prst="bentConnector2">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2265FD-8015-BC1F-151C-EF18C15703EC}"/>
                  </a:ext>
                </a:extLst>
              </p:cNvPr>
              <p:cNvSpPr txBox="1"/>
              <p:nvPr/>
            </p:nvSpPr>
            <p:spPr>
              <a:xfrm>
                <a:off x="698750" y="2568769"/>
                <a:ext cx="3208784" cy="1111394"/>
              </a:xfrm>
              <a:prstGeom prst="rect">
                <a:avLst/>
              </a:prstGeom>
              <a:noFill/>
            </p:spPr>
            <p:txBody>
              <a:bodyPr wrap="square" rtlCol="0">
                <a:spAutoFit/>
              </a:bodyPr>
              <a:lstStyle/>
              <a:p>
                <a:r>
                  <a:rPr lang="en-US" sz="1400" b="0" i="1" dirty="0">
                    <a:solidFill>
                      <a:srgbClr val="000000"/>
                    </a:solidFill>
                    <a:latin typeface="Cambria Math" panose="02040503050406030204" pitchFamily="18" charset="0"/>
                  </a:rPr>
                  <a:t>Metrics: </a:t>
                </a:r>
              </a:p>
              <a:p>
                <a:endParaRPr lang="en-US" sz="140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solidFill>
                            <a:srgbClr val="000000"/>
                          </a:solidFill>
                          <a:latin typeface="Cambria Math" panose="02040503050406030204" pitchFamily="18" charset="0"/>
                        </a:rPr>
                        <m:t>𝑀𝑆𝐸</m:t>
                      </m:r>
                      <m:r>
                        <a:rPr lang="en-US" sz="1400" b="0" i="1" smtClean="0">
                          <a:solidFill>
                            <a:srgbClr val="000000"/>
                          </a:solidFill>
                          <a:latin typeface="Cambria Math" panose="02040503050406030204" pitchFamily="18" charset="0"/>
                        </a:rPr>
                        <m:t>= </m:t>
                      </m:r>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r>
                            <a:rPr lang="en-US" sz="1400" b="0" i="1" smtClean="0">
                              <a:solidFill>
                                <a:srgbClr val="000000"/>
                              </a:solidFill>
                              <a:latin typeface="Cambria Math" panose="02040503050406030204" pitchFamily="18" charset="0"/>
                            </a:rPr>
                            <m:t>𝑛</m:t>
                          </m:r>
                        </m:den>
                      </m:f>
                      <m:nary>
                        <m:naryPr>
                          <m:chr m:val="∑"/>
                          <m:ctrlPr>
                            <a:rPr lang="en-US" sz="1400" b="0" i="1" smtClean="0">
                              <a:solidFill>
                                <a:srgbClr val="000000"/>
                              </a:solidFill>
                              <a:latin typeface="Cambria Math" panose="02040503050406030204" pitchFamily="18" charset="0"/>
                            </a:rPr>
                          </m:ctrlPr>
                        </m:naryPr>
                        <m:sub>
                          <m:r>
                            <m:rPr>
                              <m:brk m:alnAt="23"/>
                            </m:rP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=1</m:t>
                          </m:r>
                        </m:sub>
                        <m:sup>
                          <m:r>
                            <a:rPr lang="en-US" sz="1400" b="0" i="1" smtClean="0">
                              <a:solidFill>
                                <a:srgbClr val="000000"/>
                              </a:solidFill>
                              <a:latin typeface="Cambria Math" panose="02040503050406030204" pitchFamily="18" charset="0"/>
                            </a:rPr>
                            <m:t>𝑛</m:t>
                          </m:r>
                        </m:sup>
                        <m:e>
                          <m:sSup>
                            <m:sSupPr>
                              <m:ctrlPr>
                                <a:rPr lang="en-US" sz="1400" b="0" i="1" smtClean="0">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𝑦</m:t>
                              </m:r>
                              <m:r>
                                <a:rPr lang="en-US" sz="1400" i="1">
                                  <a:solidFill>
                                    <a:srgbClr val="000000"/>
                                  </a:solidFill>
                                  <a:latin typeface="Cambria Math" panose="02040503050406030204" pitchFamily="18" charset="0"/>
                                </a:rPr>
                                <m:t> − </m:t>
                              </m:r>
                              <m:sSub>
                                <m:sSubPr>
                                  <m:ctrlPr>
                                    <a:rPr lang="en-US" sz="1400" i="1">
                                      <a:solidFill>
                                        <a:srgbClr val="000000"/>
                                      </a:solidFill>
                                      <a:latin typeface="Cambria Math" panose="02040503050406030204" pitchFamily="18" charset="0"/>
                                    </a:rPr>
                                  </m:ctrlPr>
                                </m:sSubPr>
                                <m:e>
                                  <m:acc>
                                    <m:accPr>
                                      <m:chr m:val="̂"/>
                                      <m:ctrlPr>
                                        <a:rPr lang="en-US" sz="1400" i="1">
                                          <a:solidFill>
                                            <a:srgbClr val="000000"/>
                                          </a:solidFill>
                                          <a:latin typeface="Cambria Math" panose="02040503050406030204" pitchFamily="18" charset="0"/>
                                        </a:rPr>
                                      </m:ctrlPr>
                                    </m:accPr>
                                    <m:e>
                                      <m:r>
                                        <a:rPr lang="en-US" sz="1400" i="1">
                                          <a:solidFill>
                                            <a:srgbClr val="000000"/>
                                          </a:solidFill>
                                          <a:latin typeface="Cambria Math" panose="02040503050406030204" pitchFamily="18" charset="0"/>
                                        </a:rPr>
                                        <m:t>𝑦</m:t>
                                      </m:r>
                                    </m:e>
                                  </m:acc>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e>
                            <m:sup>
                              <m:r>
                                <a:rPr lang="en-US" sz="1400" b="0" i="1" smtClean="0">
                                  <a:solidFill>
                                    <a:srgbClr val="000000"/>
                                  </a:solidFill>
                                  <a:latin typeface="Cambria Math" panose="02040503050406030204" pitchFamily="18" charset="0"/>
                                </a:rPr>
                                <m:t>2</m:t>
                              </m:r>
                            </m:sup>
                          </m:sSup>
                        </m:e>
                      </m:nary>
                    </m:oMath>
                  </m:oMathPara>
                </a14:m>
                <a:endParaRPr lang="en-US" sz="1400" dirty="0">
                  <a:solidFill>
                    <a:srgbClr val="000000"/>
                  </a:solidFill>
                </a:endParaRPr>
              </a:p>
            </p:txBody>
          </p:sp>
        </mc:Choice>
        <mc:Fallback xmlns="">
          <p:sp>
            <p:nvSpPr>
              <p:cNvPr id="4" name="TextBox 3">
                <a:extLst>
                  <a:ext uri="{FF2B5EF4-FFF2-40B4-BE49-F238E27FC236}">
                    <a16:creationId xmlns:a16="http://schemas.microsoft.com/office/drawing/2014/main" id="{CA2265FD-8015-BC1F-151C-EF18C15703EC}"/>
                  </a:ext>
                </a:extLst>
              </p:cNvPr>
              <p:cNvSpPr txBox="1">
                <a:spLocks noRot="1" noChangeAspect="1" noMove="1" noResize="1" noEditPoints="1" noAdjustHandles="1" noChangeArrowheads="1" noChangeShapeType="1" noTextEdit="1"/>
              </p:cNvSpPr>
              <p:nvPr/>
            </p:nvSpPr>
            <p:spPr>
              <a:xfrm>
                <a:off x="698750" y="2568769"/>
                <a:ext cx="3208784" cy="1111394"/>
              </a:xfrm>
              <a:prstGeom prst="rect">
                <a:avLst/>
              </a:prstGeom>
              <a:blipFill>
                <a:blip r:embed="rId2"/>
                <a:stretch>
                  <a:fillRect l="-791" t="-21591" b="-94318"/>
                </a:stretch>
              </a:blipFill>
            </p:spPr>
            <p:txBody>
              <a:bodyPr/>
              <a:lstStyle/>
              <a:p>
                <a:r>
                  <a:rPr lang="en-US">
                    <a:noFill/>
                  </a:rPr>
                  <a:t> </a:t>
                </a:r>
              </a:p>
            </p:txBody>
          </p:sp>
        </mc:Fallback>
      </mc:AlternateContent>
      <p:pic>
        <p:nvPicPr>
          <p:cNvPr id="10" name="Picture 9" descr="A screenshot of a computer&#10;&#10;Description automatically generated with medium confidence">
            <a:extLst>
              <a:ext uri="{FF2B5EF4-FFF2-40B4-BE49-F238E27FC236}">
                <a16:creationId xmlns:a16="http://schemas.microsoft.com/office/drawing/2014/main" id="{D72FB5ED-AC22-5070-4C65-40C80F703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022" y="849616"/>
            <a:ext cx="4333178" cy="5020211"/>
          </a:xfrm>
          <a:prstGeom prst="rect">
            <a:avLst/>
          </a:prstGeom>
        </p:spPr>
      </p:pic>
      <p:sp>
        <p:nvSpPr>
          <p:cNvPr id="11" name="TextBox 10">
            <a:extLst>
              <a:ext uri="{FF2B5EF4-FFF2-40B4-BE49-F238E27FC236}">
                <a16:creationId xmlns:a16="http://schemas.microsoft.com/office/drawing/2014/main" id="{B166D896-156F-5228-2E28-8AA7B79182AA}"/>
              </a:ext>
            </a:extLst>
          </p:cNvPr>
          <p:cNvSpPr txBox="1"/>
          <p:nvPr/>
        </p:nvSpPr>
        <p:spPr>
          <a:xfrm>
            <a:off x="3910728" y="5715938"/>
            <a:ext cx="4305403" cy="307777"/>
          </a:xfrm>
          <a:prstGeom prst="rect">
            <a:avLst/>
          </a:prstGeom>
          <a:noFill/>
        </p:spPr>
        <p:txBody>
          <a:bodyPr wrap="square" rtlCol="0">
            <a:spAutoFit/>
          </a:bodyPr>
          <a:lstStyle/>
          <a:p>
            <a:pPr algn="ctr"/>
            <a:r>
              <a:rPr lang="en-US" sz="1400" dirty="0">
                <a:solidFill>
                  <a:srgbClr val="000000"/>
                </a:solidFill>
                <a:latin typeface="Abadi" panose="020B0604020104020204" pitchFamily="34" charset="0"/>
              </a:rPr>
              <a:t> </a:t>
            </a:r>
            <a:r>
              <a:rPr lang="en-GB" sz="1400" b="0" i="0" u="none" strike="noStrike" dirty="0">
                <a:solidFill>
                  <a:srgbClr val="000000"/>
                </a:solidFill>
                <a:effectLst/>
                <a:latin typeface="Abadi" panose="020B0604020104020204" pitchFamily="34" charset="0"/>
              </a:rPr>
              <a:t>Code diagram.</a:t>
            </a:r>
            <a:endParaRPr lang="en-US" sz="1400" dirty="0">
              <a:solidFill>
                <a:srgbClr val="000000"/>
              </a:solidFill>
              <a:latin typeface="Abadi" panose="020B0604020104020204" pitchFamily="34" charset="0"/>
            </a:endParaRPr>
          </a:p>
        </p:txBody>
      </p:sp>
    </p:spTree>
    <p:extLst>
      <p:ext uri="{BB962C8B-B14F-4D97-AF65-F5344CB8AC3E}">
        <p14:creationId xmlns:p14="http://schemas.microsoft.com/office/powerpoint/2010/main" val="2602293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sz="2400" b="0" dirty="0"/>
              <a:t>Experiments &amp; Results</a:t>
            </a:r>
            <a:endParaRPr lang="en-US" sz="2000" b="0" dirty="0">
              <a:solidFill>
                <a:srgbClr val="000000"/>
              </a:solidFill>
            </a:endParaRP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12</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mc:AlternateContent xmlns:mc="http://schemas.openxmlformats.org/markup-compatibility/2006" xmlns:a14="http://schemas.microsoft.com/office/drawing/2010/main">
        <mc:Choice Requires="a14">
          <p:graphicFrame>
            <p:nvGraphicFramePr>
              <p:cNvPr id="4" name="Table 8">
                <a:extLst>
                  <a:ext uri="{FF2B5EF4-FFF2-40B4-BE49-F238E27FC236}">
                    <a16:creationId xmlns:a16="http://schemas.microsoft.com/office/drawing/2014/main" id="{3C9D515E-9F13-908B-44C3-DAF003C0E796}"/>
                  </a:ext>
                </a:extLst>
              </p:cNvPr>
              <p:cNvGraphicFramePr>
                <a:graphicFrameLocks noGrp="1"/>
              </p:cNvGraphicFramePr>
              <p:nvPr>
                <p:extLst>
                  <p:ext uri="{D42A27DB-BD31-4B8C-83A1-F6EECF244321}">
                    <p14:modId xmlns:p14="http://schemas.microsoft.com/office/powerpoint/2010/main" val="887203772"/>
                  </p:ext>
                </p:extLst>
              </p:nvPr>
            </p:nvGraphicFramePr>
            <p:xfrm>
              <a:off x="2800156" y="1953678"/>
              <a:ext cx="3625156" cy="1097280"/>
            </p:xfrm>
            <a:graphic>
              <a:graphicData uri="http://schemas.openxmlformats.org/drawingml/2006/table">
                <a:tbl>
                  <a:tblPr firstRow="1" bandRow="1">
                    <a:tableStyleId>{073A0DAA-6AF3-43AB-8588-CEC1D06C72B9}</a:tableStyleId>
                  </a:tblPr>
                  <a:tblGrid>
                    <a:gridCol w="1812578">
                      <a:extLst>
                        <a:ext uri="{9D8B030D-6E8A-4147-A177-3AD203B41FA5}">
                          <a16:colId xmlns:a16="http://schemas.microsoft.com/office/drawing/2014/main" val="3245099045"/>
                        </a:ext>
                      </a:extLst>
                    </a:gridCol>
                    <a:gridCol w="1812578">
                      <a:extLst>
                        <a:ext uri="{9D8B030D-6E8A-4147-A177-3AD203B41FA5}">
                          <a16:colId xmlns:a16="http://schemas.microsoft.com/office/drawing/2014/main" val="1644569762"/>
                        </a:ext>
                      </a:extLst>
                    </a:gridCol>
                  </a:tblGrid>
                  <a:tr h="331040">
                    <a:tc>
                      <a:txBody>
                        <a:bodyPr/>
                        <a:lstStyle/>
                        <a:p>
                          <a:r>
                            <a:rPr lang="en-US" dirty="0"/>
                            <a:t>Architecture</a:t>
                          </a:r>
                        </a:p>
                      </a:txBody>
                      <a:tcPr/>
                    </a:tc>
                    <a:tc>
                      <a:txBody>
                        <a:bodyPr/>
                        <a:lstStyle/>
                        <a:p>
                          <a:r>
                            <a:rPr lang="en-US" dirty="0"/>
                            <a:t>RMSE</a:t>
                          </a:r>
                        </a:p>
                      </a:txBody>
                      <a:tcPr/>
                    </a:tc>
                    <a:extLst>
                      <a:ext uri="{0D108BD9-81ED-4DB2-BD59-A6C34878D82A}">
                        <a16:rowId xmlns:a16="http://schemas.microsoft.com/office/drawing/2014/main" val="1120857112"/>
                      </a:ext>
                    </a:extLst>
                  </a:tr>
                  <a:tr h="331040">
                    <a:tc>
                      <a:txBody>
                        <a:bodyPr/>
                        <a:lstStyle/>
                        <a:p>
                          <a:r>
                            <a:rPr lang="en-US" dirty="0"/>
                            <a:t>360SD-Net </a:t>
                          </a:r>
                        </a:p>
                      </a:txBody>
                      <a:tcPr/>
                    </a:tc>
                    <a:tc>
                      <a:txBody>
                        <a:bodyPr/>
                        <a:lstStyle/>
                        <a:p>
                          <a:r>
                            <a:rPr lang="en-US" dirty="0"/>
                            <a:t>2.3 </a:t>
                          </a:r>
                          <a14:m>
                            <m:oMath xmlns:m="http://schemas.openxmlformats.org/officeDocument/2006/math">
                              <m:r>
                                <a:rPr lang="en-US" smtClean="0">
                                  <a:latin typeface="Cambria Math" panose="02040503050406030204" pitchFamily="18" charset="0"/>
                                </a:rPr>
                                <m:t>×</m:t>
                              </m:r>
                              <m:r>
                                <a:rPr lang="en-US" b="0" smtClean="0">
                                  <a:latin typeface="Cambria Math" panose="02040503050406030204" pitchFamily="18" charset="0"/>
                                </a:rPr>
                                <m:t> </m:t>
                              </m:r>
                              <m:sSup>
                                <m:sSupPr>
                                  <m:ctrlPr>
                                    <a:rPr lang="en-US" b="0" i="1" smtClean="0">
                                      <a:latin typeface="Cambria Math" panose="02040503050406030204" pitchFamily="18" charset="0"/>
                                    </a:rPr>
                                  </m:ctrlPr>
                                </m:sSupPr>
                                <m:e>
                                  <m:r>
                                    <a:rPr lang="en-US" b="0" smtClean="0">
                                      <a:latin typeface="Cambria Math" panose="02040503050406030204" pitchFamily="18" charset="0"/>
                                    </a:rPr>
                                    <m:t>10</m:t>
                                  </m:r>
                                </m:e>
                                <m:sup>
                                  <m:r>
                                    <a:rPr lang="en-US" b="0" smtClean="0">
                                      <a:latin typeface="Cambria Math" panose="02040503050406030204" pitchFamily="18" charset="0"/>
                                    </a:rPr>
                                    <m:t>3</m:t>
                                  </m:r>
                                </m:sup>
                              </m:sSup>
                            </m:oMath>
                          </a14:m>
                          <a:endParaRPr lang="en-US" dirty="0"/>
                        </a:p>
                      </a:txBody>
                      <a:tcPr/>
                    </a:tc>
                    <a:extLst>
                      <a:ext uri="{0D108BD9-81ED-4DB2-BD59-A6C34878D82A}">
                        <a16:rowId xmlns:a16="http://schemas.microsoft.com/office/drawing/2014/main" val="376619766"/>
                      </a:ext>
                    </a:extLst>
                  </a:tr>
                  <a:tr h="331040">
                    <a:tc>
                      <a:txBody>
                        <a:bodyPr/>
                        <a:lstStyle/>
                        <a:p>
                          <a:r>
                            <a:rPr lang="en-US" dirty="0"/>
                            <a:t>Ours </a:t>
                          </a:r>
                        </a:p>
                      </a:txBody>
                      <a:tcPr/>
                    </a:tc>
                    <a:tc>
                      <a:txBody>
                        <a:bodyPr/>
                        <a:lstStyle/>
                        <a:p>
                          <a:r>
                            <a:rPr lang="en-US" dirty="0"/>
                            <a:t>0.9</a:t>
                          </a:r>
                        </a:p>
                      </a:txBody>
                      <a:tcPr/>
                    </a:tc>
                    <a:extLst>
                      <a:ext uri="{0D108BD9-81ED-4DB2-BD59-A6C34878D82A}">
                        <a16:rowId xmlns:a16="http://schemas.microsoft.com/office/drawing/2014/main" val="2314919540"/>
                      </a:ext>
                    </a:extLst>
                  </a:tr>
                </a:tbl>
              </a:graphicData>
            </a:graphic>
          </p:graphicFrame>
        </mc:Choice>
        <mc:Fallback xmlns="">
          <p:graphicFrame>
            <p:nvGraphicFramePr>
              <p:cNvPr id="4" name="Table 8">
                <a:extLst>
                  <a:ext uri="{FF2B5EF4-FFF2-40B4-BE49-F238E27FC236}">
                    <a16:creationId xmlns:a16="http://schemas.microsoft.com/office/drawing/2014/main" id="{3C9D515E-9F13-908B-44C3-DAF003C0E796}"/>
                  </a:ext>
                </a:extLst>
              </p:cNvPr>
              <p:cNvGraphicFramePr>
                <a:graphicFrameLocks noGrp="1"/>
              </p:cNvGraphicFramePr>
              <p:nvPr>
                <p:extLst>
                  <p:ext uri="{D42A27DB-BD31-4B8C-83A1-F6EECF244321}">
                    <p14:modId xmlns:p14="http://schemas.microsoft.com/office/powerpoint/2010/main" val="887203772"/>
                  </p:ext>
                </p:extLst>
              </p:nvPr>
            </p:nvGraphicFramePr>
            <p:xfrm>
              <a:off x="2800156" y="1953678"/>
              <a:ext cx="3625156" cy="1097280"/>
            </p:xfrm>
            <a:graphic>
              <a:graphicData uri="http://schemas.openxmlformats.org/drawingml/2006/table">
                <a:tbl>
                  <a:tblPr firstRow="1" bandRow="1">
                    <a:tableStyleId>{073A0DAA-6AF3-43AB-8588-CEC1D06C72B9}</a:tableStyleId>
                  </a:tblPr>
                  <a:tblGrid>
                    <a:gridCol w="1812578">
                      <a:extLst>
                        <a:ext uri="{9D8B030D-6E8A-4147-A177-3AD203B41FA5}">
                          <a16:colId xmlns:a16="http://schemas.microsoft.com/office/drawing/2014/main" val="3245099045"/>
                        </a:ext>
                      </a:extLst>
                    </a:gridCol>
                    <a:gridCol w="1812578">
                      <a:extLst>
                        <a:ext uri="{9D8B030D-6E8A-4147-A177-3AD203B41FA5}">
                          <a16:colId xmlns:a16="http://schemas.microsoft.com/office/drawing/2014/main" val="1644569762"/>
                        </a:ext>
                      </a:extLst>
                    </a:gridCol>
                  </a:tblGrid>
                  <a:tr h="365760">
                    <a:tc>
                      <a:txBody>
                        <a:bodyPr/>
                        <a:lstStyle/>
                        <a:p>
                          <a:r>
                            <a:rPr lang="en-US" dirty="0"/>
                            <a:t>Architecture</a:t>
                          </a:r>
                        </a:p>
                      </a:txBody>
                      <a:tcPr/>
                    </a:tc>
                    <a:tc>
                      <a:txBody>
                        <a:bodyPr/>
                        <a:lstStyle/>
                        <a:p>
                          <a:r>
                            <a:rPr lang="en-US" dirty="0"/>
                            <a:t>RMSE</a:t>
                          </a:r>
                        </a:p>
                      </a:txBody>
                      <a:tcPr/>
                    </a:tc>
                    <a:extLst>
                      <a:ext uri="{0D108BD9-81ED-4DB2-BD59-A6C34878D82A}">
                        <a16:rowId xmlns:a16="http://schemas.microsoft.com/office/drawing/2014/main" val="1120857112"/>
                      </a:ext>
                    </a:extLst>
                  </a:tr>
                  <a:tr h="365760">
                    <a:tc>
                      <a:txBody>
                        <a:bodyPr/>
                        <a:lstStyle/>
                        <a:p>
                          <a:r>
                            <a:rPr lang="en-US" dirty="0"/>
                            <a:t>360SD-Net </a:t>
                          </a:r>
                        </a:p>
                      </a:txBody>
                      <a:tcPr/>
                    </a:tc>
                    <a:tc>
                      <a:txBody>
                        <a:bodyPr/>
                        <a:lstStyle/>
                        <a:p>
                          <a:endParaRPr lang="en-US"/>
                        </a:p>
                      </a:txBody>
                      <a:tcPr>
                        <a:blipFill>
                          <a:blip r:embed="rId3"/>
                          <a:stretch>
                            <a:fillRect l="-100699" t="-103333" r="-2098" b="-123333"/>
                          </a:stretch>
                        </a:blipFill>
                      </a:tcPr>
                    </a:tc>
                    <a:extLst>
                      <a:ext uri="{0D108BD9-81ED-4DB2-BD59-A6C34878D82A}">
                        <a16:rowId xmlns:a16="http://schemas.microsoft.com/office/drawing/2014/main" val="376619766"/>
                      </a:ext>
                    </a:extLst>
                  </a:tr>
                  <a:tr h="365760">
                    <a:tc>
                      <a:txBody>
                        <a:bodyPr/>
                        <a:lstStyle/>
                        <a:p>
                          <a:r>
                            <a:rPr lang="en-US" dirty="0"/>
                            <a:t>Ours </a:t>
                          </a:r>
                        </a:p>
                      </a:txBody>
                      <a:tcPr/>
                    </a:tc>
                    <a:tc>
                      <a:txBody>
                        <a:bodyPr/>
                        <a:lstStyle/>
                        <a:p>
                          <a:r>
                            <a:rPr lang="en-US" dirty="0"/>
                            <a:t>0.9</a:t>
                          </a:r>
                        </a:p>
                      </a:txBody>
                      <a:tcPr/>
                    </a:tc>
                    <a:extLst>
                      <a:ext uri="{0D108BD9-81ED-4DB2-BD59-A6C34878D82A}">
                        <a16:rowId xmlns:a16="http://schemas.microsoft.com/office/drawing/2014/main" val="231491954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32362370-7024-A28A-AAA1-708D5DCED25B}"/>
                  </a:ext>
                </a:extLst>
              </p:cNvPr>
              <p:cNvGraphicFramePr>
                <a:graphicFrameLocks noGrp="1"/>
              </p:cNvGraphicFramePr>
              <p:nvPr>
                <p:extLst>
                  <p:ext uri="{D42A27DB-BD31-4B8C-83A1-F6EECF244321}">
                    <p14:modId xmlns:p14="http://schemas.microsoft.com/office/powerpoint/2010/main" val="1079845590"/>
                  </p:ext>
                </p:extLst>
              </p:nvPr>
            </p:nvGraphicFramePr>
            <p:xfrm>
              <a:off x="755576" y="3573016"/>
              <a:ext cx="8136905" cy="2138403"/>
            </p:xfrm>
            <a:graphic>
              <a:graphicData uri="http://schemas.openxmlformats.org/drawingml/2006/table">
                <a:tbl>
                  <a:tblPr firstRow="1" bandRow="1">
                    <a:tableStyleId>{073A0DAA-6AF3-43AB-8588-CEC1D06C72B9}</a:tableStyleId>
                  </a:tblPr>
                  <a:tblGrid>
                    <a:gridCol w="1501046">
                      <a:extLst>
                        <a:ext uri="{9D8B030D-6E8A-4147-A177-3AD203B41FA5}">
                          <a16:colId xmlns:a16="http://schemas.microsoft.com/office/drawing/2014/main" val="569194566"/>
                        </a:ext>
                      </a:extLst>
                    </a:gridCol>
                    <a:gridCol w="1765936">
                      <a:extLst>
                        <a:ext uri="{9D8B030D-6E8A-4147-A177-3AD203B41FA5}">
                          <a16:colId xmlns:a16="http://schemas.microsoft.com/office/drawing/2014/main" val="3595347427"/>
                        </a:ext>
                      </a:extLst>
                    </a:gridCol>
                    <a:gridCol w="1412749">
                      <a:extLst>
                        <a:ext uri="{9D8B030D-6E8A-4147-A177-3AD203B41FA5}">
                          <a16:colId xmlns:a16="http://schemas.microsoft.com/office/drawing/2014/main" val="4288750409"/>
                        </a:ext>
                      </a:extLst>
                    </a:gridCol>
                    <a:gridCol w="1440949">
                      <a:extLst>
                        <a:ext uri="{9D8B030D-6E8A-4147-A177-3AD203B41FA5}">
                          <a16:colId xmlns:a16="http://schemas.microsoft.com/office/drawing/2014/main" val="2486016296"/>
                        </a:ext>
                      </a:extLst>
                    </a:gridCol>
                    <a:gridCol w="1080120">
                      <a:extLst>
                        <a:ext uri="{9D8B030D-6E8A-4147-A177-3AD203B41FA5}">
                          <a16:colId xmlns:a16="http://schemas.microsoft.com/office/drawing/2014/main" val="168777889"/>
                        </a:ext>
                      </a:extLst>
                    </a:gridCol>
                    <a:gridCol w="936105">
                      <a:extLst>
                        <a:ext uri="{9D8B030D-6E8A-4147-A177-3AD203B41FA5}">
                          <a16:colId xmlns:a16="http://schemas.microsoft.com/office/drawing/2014/main" val="344505792"/>
                        </a:ext>
                      </a:extLst>
                    </a:gridCol>
                  </a:tblGrid>
                  <a:tr h="231065">
                    <a:tc gridSpan="3">
                      <a:txBody>
                        <a:bodyPr/>
                        <a:lstStyle/>
                        <a:p>
                          <a:pPr algn="ctr"/>
                          <a:r>
                            <a:rPr lang="en-US" dirty="0"/>
                            <a:t>Network Setting </a:t>
                          </a:r>
                        </a:p>
                      </a:txBody>
                      <a:tcPr/>
                    </a:tc>
                    <a:tc hMerge="1">
                      <a:txBody>
                        <a:bodyPr/>
                        <a:lstStyle/>
                        <a:p>
                          <a:endParaRPr lang="en-US" dirty="0"/>
                        </a:p>
                      </a:txBody>
                      <a:tcPr/>
                    </a:tc>
                    <a:tc hMerge="1">
                      <a:txBody>
                        <a:bodyPr/>
                        <a:lstStyle/>
                        <a:p>
                          <a:endParaRPr lang="en-US" dirty="0"/>
                        </a:p>
                      </a:txBody>
                      <a:tcPr/>
                    </a:tc>
                    <a:tc>
                      <a:txBody>
                        <a:bodyPr/>
                        <a:lstStyle/>
                        <a:p>
                          <a:pPr algn="ctr"/>
                          <a:r>
                            <a:rPr lang="en-US" dirty="0"/>
                            <a:t>Dataset</a:t>
                          </a:r>
                        </a:p>
                      </a:txBody>
                      <a:tcPr/>
                    </a:tc>
                    <a:tc>
                      <a:txBody>
                        <a:bodyPr/>
                        <a:lstStyle/>
                        <a:p>
                          <a:pPr algn="ctr"/>
                          <a:r>
                            <a:rPr lang="en-US" dirty="0"/>
                            <a:t>Val Err</a:t>
                          </a:r>
                        </a:p>
                      </a:txBody>
                      <a:tcPr/>
                    </a:tc>
                    <a:tc>
                      <a:txBody>
                        <a:bodyPr/>
                        <a:lstStyle/>
                        <a:p>
                          <a:pPr algn="ctr"/>
                          <a:r>
                            <a:rPr lang="en-US" dirty="0"/>
                            <a:t>RMSE</a:t>
                          </a:r>
                        </a:p>
                      </a:txBody>
                      <a:tcPr/>
                    </a:tc>
                    <a:extLst>
                      <a:ext uri="{0D108BD9-81ED-4DB2-BD59-A6C34878D82A}">
                        <a16:rowId xmlns:a16="http://schemas.microsoft.com/office/drawing/2014/main" val="3018901786"/>
                      </a:ext>
                    </a:extLst>
                  </a:tr>
                  <a:tr h="647400">
                    <a:tc>
                      <a:txBody>
                        <a:bodyPr/>
                        <a:lstStyle/>
                        <a:p>
                          <a:pPr algn="ctr"/>
                          <a:r>
                            <a:rPr lang="en-US" dirty="0"/>
                            <a:t>Input size</a:t>
                          </a:r>
                        </a:p>
                      </a:txBody>
                      <a:tcPr/>
                    </a:tc>
                    <a:tc>
                      <a:txBody>
                        <a:bodyPr/>
                        <a:lstStyle/>
                        <a:p>
                          <a:pPr algn="ctr"/>
                          <a:r>
                            <a:rPr lang="en-US" dirty="0"/>
                            <a:t>Polar angle</a:t>
                          </a:r>
                        </a:p>
                      </a:txBody>
                      <a:tcPr/>
                    </a:tc>
                    <a:tc>
                      <a:txBody>
                        <a:bodyPr/>
                        <a:lstStyle/>
                        <a:p>
                          <a:pPr algn="ctr"/>
                          <a:r>
                            <a:rPr lang="en-US" dirty="0"/>
                            <a:t>Max Depth</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32675190"/>
                      </a:ext>
                    </a:extLst>
                  </a:tr>
                  <a:tr h="375081">
                    <a:tc>
                      <a:txBody>
                        <a:bodyPr/>
                        <a:lstStyle/>
                        <a:p>
                          <a:pPr algn="ctr"/>
                          <a:r>
                            <a:rPr lang="en-US" dirty="0"/>
                            <a:t>256</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256</m:t>
                              </m:r>
                            </m:oMath>
                          </a14:m>
                          <a:endParaRPr lang="en-US" dirty="0"/>
                        </a:p>
                      </a:txBody>
                      <a:tcPr/>
                    </a:tc>
                    <a:tc>
                      <a:txBody>
                        <a:bodyPr/>
                        <a:lstStyle/>
                        <a:p>
                          <a:pPr algn="ctr"/>
                          <a:r>
                            <a:rPr lang="en-US" dirty="0"/>
                            <a:t>✓</a:t>
                          </a:r>
                        </a:p>
                      </a:txBody>
                      <a:tcPr/>
                    </a:tc>
                    <a:tc>
                      <a:txBody>
                        <a:bodyPr/>
                        <a:lstStyle/>
                        <a:p>
                          <a:pPr algn="ctr"/>
                          <a:r>
                            <a:rPr lang="en-US" dirty="0"/>
                            <a:t>80</a:t>
                          </a:r>
                        </a:p>
                      </a:txBody>
                      <a:tcPr/>
                    </a:tc>
                    <a:tc>
                      <a:txBody>
                        <a:bodyPr/>
                        <a:lstStyle/>
                        <a:p>
                          <a:pPr algn="ctr"/>
                          <a:r>
                            <a:rPr lang="en-US" dirty="0"/>
                            <a:t>Outdoor1,2</a:t>
                          </a:r>
                        </a:p>
                      </a:txBody>
                      <a:tcPr/>
                    </a:tc>
                    <a:tc>
                      <a:txBody>
                        <a:bodyPr/>
                        <a:lstStyle/>
                        <a:p>
                          <a:pPr algn="ctr"/>
                          <a:r>
                            <a:rPr lang="en-US" dirty="0"/>
                            <a:t>1.14</a:t>
                          </a:r>
                        </a:p>
                      </a:txBody>
                      <a:tcPr/>
                    </a:tc>
                    <a:tc>
                      <a:txBody>
                        <a:bodyPr/>
                        <a:lstStyle/>
                        <a:p>
                          <a:pPr algn="ctr"/>
                          <a:r>
                            <a:rPr lang="en-US" dirty="0"/>
                            <a:t>3.2</a:t>
                          </a:r>
                        </a:p>
                      </a:txBody>
                      <a:tcPr/>
                    </a:tc>
                    <a:extLst>
                      <a:ext uri="{0D108BD9-81ED-4DB2-BD59-A6C34878D82A}">
                        <a16:rowId xmlns:a16="http://schemas.microsoft.com/office/drawing/2014/main" val="1741330668"/>
                      </a:ext>
                    </a:extLst>
                  </a:tr>
                  <a:tr h="375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256</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256</m:t>
                              </m:r>
                            </m:oMath>
                          </a14:m>
                          <a:endParaRPr lang="en-US" dirty="0"/>
                        </a:p>
                      </a:txBody>
                      <a:tcPr/>
                    </a:tc>
                    <a:tc>
                      <a:txBody>
                        <a:bodyPr/>
                        <a:lstStyle/>
                        <a:p>
                          <a:pPr algn="ctr"/>
                          <a:r>
                            <a:rPr lang="en-US" dirty="0"/>
                            <a:t>╳</a:t>
                          </a:r>
                        </a:p>
                      </a:txBody>
                      <a:tcPr/>
                    </a:tc>
                    <a:tc>
                      <a:txBody>
                        <a:bodyPr/>
                        <a:lstStyle/>
                        <a:p>
                          <a:pPr algn="ctr"/>
                          <a:r>
                            <a:rPr lang="en-US" dirty="0"/>
                            <a:t>80</a:t>
                          </a:r>
                        </a:p>
                      </a:txBody>
                      <a:tcPr/>
                    </a:tc>
                    <a:tc>
                      <a:txBody>
                        <a:bodyPr/>
                        <a:lstStyle/>
                        <a:p>
                          <a:pPr algn="ctr"/>
                          <a:r>
                            <a:rPr lang="en-US" dirty="0"/>
                            <a:t>Outdoor1,2</a:t>
                          </a:r>
                        </a:p>
                      </a:txBody>
                      <a:tcPr/>
                    </a:tc>
                    <a:tc>
                      <a:txBody>
                        <a:bodyPr/>
                        <a:lstStyle/>
                        <a:p>
                          <a:pPr algn="ctr"/>
                          <a:r>
                            <a:rPr lang="en-US" dirty="0"/>
                            <a:t>1.2</a:t>
                          </a:r>
                        </a:p>
                      </a:txBody>
                      <a:tcPr/>
                    </a:tc>
                    <a:tc>
                      <a:txBody>
                        <a:bodyPr/>
                        <a:lstStyle/>
                        <a:p>
                          <a:pPr algn="ctr"/>
                          <a:r>
                            <a:rPr lang="en-US" dirty="0"/>
                            <a:t>3.22</a:t>
                          </a:r>
                        </a:p>
                      </a:txBody>
                      <a:tcPr/>
                    </a:tc>
                    <a:extLst>
                      <a:ext uri="{0D108BD9-81ED-4DB2-BD59-A6C34878D82A}">
                        <a16:rowId xmlns:a16="http://schemas.microsoft.com/office/drawing/2014/main" val="468811565"/>
                      </a:ext>
                    </a:extLst>
                  </a:tr>
                  <a:tr h="375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256</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512</m:t>
                              </m:r>
                            </m:oMath>
                          </a14:m>
                          <a:endParaRPr lang="en-US" dirty="0"/>
                        </a:p>
                      </a:txBody>
                      <a:tcPr/>
                    </a:tc>
                    <a:tc>
                      <a:txBody>
                        <a:bodyPr/>
                        <a:lstStyle/>
                        <a:p>
                          <a:pPr algn="ctr"/>
                          <a:r>
                            <a:rPr lang="en-US" dirty="0"/>
                            <a:t>✓</a:t>
                          </a:r>
                        </a:p>
                      </a:txBody>
                      <a:tcPr/>
                    </a:tc>
                    <a:tc>
                      <a:txBody>
                        <a:bodyPr/>
                        <a:lstStyle/>
                        <a:p>
                          <a:pPr algn="ctr"/>
                          <a:r>
                            <a:rPr lang="en-US" dirty="0"/>
                            <a:t>80</a:t>
                          </a:r>
                        </a:p>
                      </a:txBody>
                      <a:tcPr/>
                    </a:tc>
                    <a:tc>
                      <a:txBody>
                        <a:bodyPr/>
                        <a:lstStyle/>
                        <a:p>
                          <a:pPr algn="ctr"/>
                          <a:r>
                            <a:rPr lang="en-US" dirty="0"/>
                            <a:t>Outdoor1,2</a:t>
                          </a:r>
                        </a:p>
                      </a:txBody>
                      <a:tcPr/>
                    </a:tc>
                    <a:tc>
                      <a:txBody>
                        <a:bodyPr/>
                        <a:lstStyle/>
                        <a:p>
                          <a:pPr algn="ctr"/>
                          <a:r>
                            <a:rPr lang="en-US" dirty="0"/>
                            <a:t>1.13</a:t>
                          </a:r>
                        </a:p>
                      </a:txBody>
                      <a:tcPr/>
                    </a:tc>
                    <a:tc>
                      <a:txBody>
                        <a:bodyPr/>
                        <a:lstStyle/>
                        <a:p>
                          <a:pPr algn="ctr"/>
                          <a:r>
                            <a:rPr lang="en-US" dirty="0"/>
                            <a:t>3.18</a:t>
                          </a:r>
                        </a:p>
                      </a:txBody>
                      <a:tcPr/>
                    </a:tc>
                    <a:extLst>
                      <a:ext uri="{0D108BD9-81ED-4DB2-BD59-A6C34878D82A}">
                        <a16:rowId xmlns:a16="http://schemas.microsoft.com/office/drawing/2014/main" val="113191680"/>
                      </a:ext>
                    </a:extLst>
                  </a:tr>
                </a:tbl>
              </a:graphicData>
            </a:graphic>
          </p:graphicFrame>
        </mc:Choice>
        <mc:Fallback xmlns="">
          <p:graphicFrame>
            <p:nvGraphicFramePr>
              <p:cNvPr id="9" name="Table 9">
                <a:extLst>
                  <a:ext uri="{FF2B5EF4-FFF2-40B4-BE49-F238E27FC236}">
                    <a16:creationId xmlns:a16="http://schemas.microsoft.com/office/drawing/2014/main" id="{32362370-7024-A28A-AAA1-708D5DCED25B}"/>
                  </a:ext>
                </a:extLst>
              </p:cNvPr>
              <p:cNvGraphicFramePr>
                <a:graphicFrameLocks noGrp="1"/>
              </p:cNvGraphicFramePr>
              <p:nvPr>
                <p:extLst>
                  <p:ext uri="{D42A27DB-BD31-4B8C-83A1-F6EECF244321}">
                    <p14:modId xmlns:p14="http://schemas.microsoft.com/office/powerpoint/2010/main" val="1079845590"/>
                  </p:ext>
                </p:extLst>
              </p:nvPr>
            </p:nvGraphicFramePr>
            <p:xfrm>
              <a:off x="755576" y="3573016"/>
              <a:ext cx="8136905" cy="2138403"/>
            </p:xfrm>
            <a:graphic>
              <a:graphicData uri="http://schemas.openxmlformats.org/drawingml/2006/table">
                <a:tbl>
                  <a:tblPr firstRow="1" bandRow="1">
                    <a:tableStyleId>{073A0DAA-6AF3-43AB-8588-CEC1D06C72B9}</a:tableStyleId>
                  </a:tblPr>
                  <a:tblGrid>
                    <a:gridCol w="1501046">
                      <a:extLst>
                        <a:ext uri="{9D8B030D-6E8A-4147-A177-3AD203B41FA5}">
                          <a16:colId xmlns:a16="http://schemas.microsoft.com/office/drawing/2014/main" val="569194566"/>
                        </a:ext>
                      </a:extLst>
                    </a:gridCol>
                    <a:gridCol w="1765936">
                      <a:extLst>
                        <a:ext uri="{9D8B030D-6E8A-4147-A177-3AD203B41FA5}">
                          <a16:colId xmlns:a16="http://schemas.microsoft.com/office/drawing/2014/main" val="3595347427"/>
                        </a:ext>
                      </a:extLst>
                    </a:gridCol>
                    <a:gridCol w="1412749">
                      <a:extLst>
                        <a:ext uri="{9D8B030D-6E8A-4147-A177-3AD203B41FA5}">
                          <a16:colId xmlns:a16="http://schemas.microsoft.com/office/drawing/2014/main" val="4288750409"/>
                        </a:ext>
                      </a:extLst>
                    </a:gridCol>
                    <a:gridCol w="1440949">
                      <a:extLst>
                        <a:ext uri="{9D8B030D-6E8A-4147-A177-3AD203B41FA5}">
                          <a16:colId xmlns:a16="http://schemas.microsoft.com/office/drawing/2014/main" val="2486016296"/>
                        </a:ext>
                      </a:extLst>
                    </a:gridCol>
                    <a:gridCol w="1080120">
                      <a:extLst>
                        <a:ext uri="{9D8B030D-6E8A-4147-A177-3AD203B41FA5}">
                          <a16:colId xmlns:a16="http://schemas.microsoft.com/office/drawing/2014/main" val="168777889"/>
                        </a:ext>
                      </a:extLst>
                    </a:gridCol>
                    <a:gridCol w="936105">
                      <a:extLst>
                        <a:ext uri="{9D8B030D-6E8A-4147-A177-3AD203B41FA5}">
                          <a16:colId xmlns:a16="http://schemas.microsoft.com/office/drawing/2014/main" val="344505792"/>
                        </a:ext>
                      </a:extLst>
                    </a:gridCol>
                  </a:tblGrid>
                  <a:tr h="365760">
                    <a:tc gridSpan="3">
                      <a:txBody>
                        <a:bodyPr/>
                        <a:lstStyle/>
                        <a:p>
                          <a:pPr algn="ctr"/>
                          <a:r>
                            <a:rPr lang="en-US" dirty="0"/>
                            <a:t>Network Setting </a:t>
                          </a:r>
                        </a:p>
                      </a:txBody>
                      <a:tcPr/>
                    </a:tc>
                    <a:tc hMerge="1">
                      <a:txBody>
                        <a:bodyPr/>
                        <a:lstStyle/>
                        <a:p>
                          <a:endParaRPr lang="en-US" dirty="0"/>
                        </a:p>
                      </a:txBody>
                      <a:tcPr/>
                    </a:tc>
                    <a:tc hMerge="1">
                      <a:txBody>
                        <a:bodyPr/>
                        <a:lstStyle/>
                        <a:p>
                          <a:endParaRPr lang="en-US" dirty="0"/>
                        </a:p>
                      </a:txBody>
                      <a:tcPr/>
                    </a:tc>
                    <a:tc>
                      <a:txBody>
                        <a:bodyPr/>
                        <a:lstStyle/>
                        <a:p>
                          <a:pPr algn="ctr"/>
                          <a:r>
                            <a:rPr lang="en-US" dirty="0"/>
                            <a:t>Dataset</a:t>
                          </a:r>
                        </a:p>
                      </a:txBody>
                      <a:tcPr/>
                    </a:tc>
                    <a:tc>
                      <a:txBody>
                        <a:bodyPr/>
                        <a:lstStyle/>
                        <a:p>
                          <a:pPr algn="ctr"/>
                          <a:r>
                            <a:rPr lang="en-US" dirty="0"/>
                            <a:t>Val Err</a:t>
                          </a:r>
                        </a:p>
                      </a:txBody>
                      <a:tcPr/>
                    </a:tc>
                    <a:tc>
                      <a:txBody>
                        <a:bodyPr/>
                        <a:lstStyle/>
                        <a:p>
                          <a:pPr algn="ctr"/>
                          <a:r>
                            <a:rPr lang="en-US" dirty="0"/>
                            <a:t>RMSE</a:t>
                          </a:r>
                        </a:p>
                      </a:txBody>
                      <a:tcPr/>
                    </a:tc>
                    <a:extLst>
                      <a:ext uri="{0D108BD9-81ED-4DB2-BD59-A6C34878D82A}">
                        <a16:rowId xmlns:a16="http://schemas.microsoft.com/office/drawing/2014/main" val="3018901786"/>
                      </a:ext>
                    </a:extLst>
                  </a:tr>
                  <a:tr h="647400">
                    <a:tc>
                      <a:txBody>
                        <a:bodyPr/>
                        <a:lstStyle/>
                        <a:p>
                          <a:pPr algn="ctr"/>
                          <a:r>
                            <a:rPr lang="en-US" dirty="0"/>
                            <a:t>Input size</a:t>
                          </a:r>
                        </a:p>
                      </a:txBody>
                      <a:tcPr/>
                    </a:tc>
                    <a:tc>
                      <a:txBody>
                        <a:bodyPr/>
                        <a:lstStyle/>
                        <a:p>
                          <a:pPr algn="ctr"/>
                          <a:r>
                            <a:rPr lang="en-US" dirty="0"/>
                            <a:t>Polar angle</a:t>
                          </a:r>
                        </a:p>
                      </a:txBody>
                      <a:tcPr/>
                    </a:tc>
                    <a:tc>
                      <a:txBody>
                        <a:bodyPr/>
                        <a:lstStyle/>
                        <a:p>
                          <a:pPr algn="ctr"/>
                          <a:r>
                            <a:rPr lang="en-US" dirty="0"/>
                            <a:t>Max Depth</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32675190"/>
                      </a:ext>
                    </a:extLst>
                  </a:tr>
                  <a:tr h="375081">
                    <a:tc>
                      <a:txBody>
                        <a:bodyPr/>
                        <a:lstStyle/>
                        <a:p>
                          <a:endParaRPr lang="en-US"/>
                        </a:p>
                      </a:txBody>
                      <a:tcPr>
                        <a:blipFill>
                          <a:blip r:embed="rId4"/>
                          <a:stretch>
                            <a:fillRect l="-847" t="-273333" r="-445763" b="-220000"/>
                          </a:stretch>
                        </a:blipFill>
                      </a:tcPr>
                    </a:tc>
                    <a:tc>
                      <a:txBody>
                        <a:bodyPr/>
                        <a:lstStyle/>
                        <a:p>
                          <a:pPr algn="ctr"/>
                          <a:r>
                            <a:rPr lang="en-US" dirty="0"/>
                            <a:t>✓</a:t>
                          </a:r>
                        </a:p>
                      </a:txBody>
                      <a:tcPr/>
                    </a:tc>
                    <a:tc>
                      <a:txBody>
                        <a:bodyPr/>
                        <a:lstStyle/>
                        <a:p>
                          <a:pPr algn="ctr"/>
                          <a:r>
                            <a:rPr lang="en-US" dirty="0"/>
                            <a:t>80</a:t>
                          </a:r>
                        </a:p>
                      </a:txBody>
                      <a:tcPr/>
                    </a:tc>
                    <a:tc>
                      <a:txBody>
                        <a:bodyPr/>
                        <a:lstStyle/>
                        <a:p>
                          <a:pPr algn="ctr"/>
                          <a:r>
                            <a:rPr lang="en-US" dirty="0"/>
                            <a:t>Outdoor1,2</a:t>
                          </a:r>
                        </a:p>
                      </a:txBody>
                      <a:tcPr/>
                    </a:tc>
                    <a:tc>
                      <a:txBody>
                        <a:bodyPr/>
                        <a:lstStyle/>
                        <a:p>
                          <a:pPr algn="ctr"/>
                          <a:r>
                            <a:rPr lang="en-US" dirty="0"/>
                            <a:t>1.14</a:t>
                          </a:r>
                        </a:p>
                      </a:txBody>
                      <a:tcPr/>
                    </a:tc>
                    <a:tc>
                      <a:txBody>
                        <a:bodyPr/>
                        <a:lstStyle/>
                        <a:p>
                          <a:pPr algn="ctr"/>
                          <a:r>
                            <a:rPr lang="en-US" dirty="0"/>
                            <a:t>3.2</a:t>
                          </a:r>
                        </a:p>
                      </a:txBody>
                      <a:tcPr/>
                    </a:tc>
                    <a:extLst>
                      <a:ext uri="{0D108BD9-81ED-4DB2-BD59-A6C34878D82A}">
                        <a16:rowId xmlns:a16="http://schemas.microsoft.com/office/drawing/2014/main" val="1741330668"/>
                      </a:ext>
                    </a:extLst>
                  </a:tr>
                  <a:tr h="375081">
                    <a:tc>
                      <a:txBody>
                        <a:bodyPr/>
                        <a:lstStyle/>
                        <a:p>
                          <a:endParaRPr lang="en-US"/>
                        </a:p>
                      </a:txBody>
                      <a:tcPr>
                        <a:blipFill>
                          <a:blip r:embed="rId4"/>
                          <a:stretch>
                            <a:fillRect l="-847" t="-386207" r="-445763" b="-127586"/>
                          </a:stretch>
                        </a:blipFill>
                      </a:tcPr>
                    </a:tc>
                    <a:tc>
                      <a:txBody>
                        <a:bodyPr/>
                        <a:lstStyle/>
                        <a:p>
                          <a:pPr algn="ctr"/>
                          <a:r>
                            <a:rPr lang="en-US" dirty="0"/>
                            <a:t>╳</a:t>
                          </a:r>
                        </a:p>
                      </a:txBody>
                      <a:tcPr/>
                    </a:tc>
                    <a:tc>
                      <a:txBody>
                        <a:bodyPr/>
                        <a:lstStyle/>
                        <a:p>
                          <a:pPr algn="ctr"/>
                          <a:r>
                            <a:rPr lang="en-US" dirty="0"/>
                            <a:t>80</a:t>
                          </a:r>
                        </a:p>
                      </a:txBody>
                      <a:tcPr/>
                    </a:tc>
                    <a:tc>
                      <a:txBody>
                        <a:bodyPr/>
                        <a:lstStyle/>
                        <a:p>
                          <a:pPr algn="ctr"/>
                          <a:r>
                            <a:rPr lang="en-US" dirty="0"/>
                            <a:t>Outdoor1,2</a:t>
                          </a:r>
                        </a:p>
                      </a:txBody>
                      <a:tcPr/>
                    </a:tc>
                    <a:tc>
                      <a:txBody>
                        <a:bodyPr/>
                        <a:lstStyle/>
                        <a:p>
                          <a:pPr algn="ctr"/>
                          <a:r>
                            <a:rPr lang="en-US" dirty="0"/>
                            <a:t>1.2</a:t>
                          </a:r>
                        </a:p>
                      </a:txBody>
                      <a:tcPr/>
                    </a:tc>
                    <a:tc>
                      <a:txBody>
                        <a:bodyPr/>
                        <a:lstStyle/>
                        <a:p>
                          <a:pPr algn="ctr"/>
                          <a:r>
                            <a:rPr lang="en-US" dirty="0"/>
                            <a:t>3.22</a:t>
                          </a:r>
                        </a:p>
                      </a:txBody>
                      <a:tcPr/>
                    </a:tc>
                    <a:extLst>
                      <a:ext uri="{0D108BD9-81ED-4DB2-BD59-A6C34878D82A}">
                        <a16:rowId xmlns:a16="http://schemas.microsoft.com/office/drawing/2014/main" val="468811565"/>
                      </a:ext>
                    </a:extLst>
                  </a:tr>
                  <a:tr h="375081">
                    <a:tc>
                      <a:txBody>
                        <a:bodyPr/>
                        <a:lstStyle/>
                        <a:p>
                          <a:endParaRPr lang="en-US"/>
                        </a:p>
                      </a:txBody>
                      <a:tcPr>
                        <a:blipFill>
                          <a:blip r:embed="rId4"/>
                          <a:stretch>
                            <a:fillRect l="-847" t="-470000" r="-445763" b="-23333"/>
                          </a:stretch>
                        </a:blipFill>
                      </a:tcPr>
                    </a:tc>
                    <a:tc>
                      <a:txBody>
                        <a:bodyPr/>
                        <a:lstStyle/>
                        <a:p>
                          <a:pPr algn="ctr"/>
                          <a:r>
                            <a:rPr lang="en-US" dirty="0"/>
                            <a:t>✓</a:t>
                          </a:r>
                        </a:p>
                      </a:txBody>
                      <a:tcPr/>
                    </a:tc>
                    <a:tc>
                      <a:txBody>
                        <a:bodyPr/>
                        <a:lstStyle/>
                        <a:p>
                          <a:pPr algn="ctr"/>
                          <a:r>
                            <a:rPr lang="en-US" dirty="0"/>
                            <a:t>80</a:t>
                          </a:r>
                        </a:p>
                      </a:txBody>
                      <a:tcPr/>
                    </a:tc>
                    <a:tc>
                      <a:txBody>
                        <a:bodyPr/>
                        <a:lstStyle/>
                        <a:p>
                          <a:pPr algn="ctr"/>
                          <a:r>
                            <a:rPr lang="en-US" dirty="0"/>
                            <a:t>Outdoor1,2</a:t>
                          </a:r>
                        </a:p>
                      </a:txBody>
                      <a:tcPr/>
                    </a:tc>
                    <a:tc>
                      <a:txBody>
                        <a:bodyPr/>
                        <a:lstStyle/>
                        <a:p>
                          <a:pPr algn="ctr"/>
                          <a:r>
                            <a:rPr lang="en-US" dirty="0"/>
                            <a:t>1.13</a:t>
                          </a:r>
                        </a:p>
                      </a:txBody>
                      <a:tcPr/>
                    </a:tc>
                    <a:tc>
                      <a:txBody>
                        <a:bodyPr/>
                        <a:lstStyle/>
                        <a:p>
                          <a:pPr algn="ctr"/>
                          <a:r>
                            <a:rPr lang="en-US" dirty="0"/>
                            <a:t>3.18</a:t>
                          </a:r>
                        </a:p>
                      </a:txBody>
                      <a:tcPr/>
                    </a:tc>
                    <a:extLst>
                      <a:ext uri="{0D108BD9-81ED-4DB2-BD59-A6C34878D82A}">
                        <a16:rowId xmlns:a16="http://schemas.microsoft.com/office/drawing/2014/main" val="113191680"/>
                      </a:ext>
                    </a:extLst>
                  </a:tr>
                </a:tbl>
              </a:graphicData>
            </a:graphic>
          </p:graphicFrame>
        </mc:Fallback>
      </mc:AlternateContent>
      <p:sp>
        <p:nvSpPr>
          <p:cNvPr id="11" name="TextBox 10">
            <a:extLst>
              <a:ext uri="{FF2B5EF4-FFF2-40B4-BE49-F238E27FC236}">
                <a16:creationId xmlns:a16="http://schemas.microsoft.com/office/drawing/2014/main" id="{B767E418-CA96-BE47-E096-4F323008B1A8}"/>
              </a:ext>
            </a:extLst>
          </p:cNvPr>
          <p:cNvSpPr txBox="1"/>
          <p:nvPr/>
        </p:nvSpPr>
        <p:spPr>
          <a:xfrm>
            <a:off x="2699792" y="1436458"/>
            <a:ext cx="4305403" cy="523220"/>
          </a:xfrm>
          <a:prstGeom prst="rect">
            <a:avLst/>
          </a:prstGeom>
          <a:noFill/>
        </p:spPr>
        <p:txBody>
          <a:bodyPr wrap="square" rtlCol="0">
            <a:spAutoFit/>
          </a:bodyPr>
          <a:lstStyle/>
          <a:p>
            <a:r>
              <a:rPr lang="en-US" sz="1400" dirty="0">
                <a:solidFill>
                  <a:srgbClr val="000000"/>
                </a:solidFill>
                <a:latin typeface="Abadi" panose="020B0604020104020204" pitchFamily="34" charset="0"/>
              </a:rPr>
              <a:t>Table 1. </a:t>
            </a:r>
            <a:r>
              <a:rPr lang="en-GB" sz="1400" b="0" i="0" u="none" strike="noStrike" dirty="0">
                <a:solidFill>
                  <a:srgbClr val="000000"/>
                </a:solidFill>
                <a:effectLst/>
                <a:latin typeface="Abadi" panose="020B0604020104020204" pitchFamily="34" charset="0"/>
              </a:rPr>
              <a:t>Comparison of 360SD-Net architecture and ours on the dataset Outdoor_1</a:t>
            </a:r>
            <a:r>
              <a:rPr lang="fa-IR" sz="1400" b="0" i="0" u="none" strike="noStrike" dirty="0">
                <a:solidFill>
                  <a:srgbClr val="000000"/>
                </a:solidFill>
                <a:effectLst/>
                <a:latin typeface="Abadi" panose="020B0604020104020204" pitchFamily="34" charset="0"/>
              </a:rPr>
              <a:t>.</a:t>
            </a:r>
            <a:endParaRPr lang="en-US" sz="1400" dirty="0">
              <a:solidFill>
                <a:srgbClr val="000000"/>
              </a:solidFill>
              <a:latin typeface="Abadi" panose="020B0604020104020204" pitchFamily="34" charset="0"/>
            </a:endParaRPr>
          </a:p>
        </p:txBody>
      </p:sp>
      <p:sp>
        <p:nvSpPr>
          <p:cNvPr id="13" name="TextBox 12">
            <a:extLst>
              <a:ext uri="{FF2B5EF4-FFF2-40B4-BE49-F238E27FC236}">
                <a16:creationId xmlns:a16="http://schemas.microsoft.com/office/drawing/2014/main" id="{E77EF631-17F3-55C8-2C07-D38F945865CA}"/>
              </a:ext>
            </a:extLst>
          </p:cNvPr>
          <p:cNvSpPr txBox="1"/>
          <p:nvPr/>
        </p:nvSpPr>
        <p:spPr>
          <a:xfrm>
            <a:off x="2800859" y="3332450"/>
            <a:ext cx="4572000" cy="307777"/>
          </a:xfrm>
          <a:prstGeom prst="rect">
            <a:avLst/>
          </a:prstGeom>
          <a:noFill/>
        </p:spPr>
        <p:txBody>
          <a:bodyPr wrap="square">
            <a:spAutoFit/>
          </a:bodyPr>
          <a:lstStyle/>
          <a:p>
            <a:pPr rtl="1" eaLnBrk="0" fontAlgn="base" hangingPunct="0">
              <a:spcBef>
                <a:spcPct val="0"/>
              </a:spcBef>
              <a:spcAft>
                <a:spcPct val="0"/>
              </a:spcAft>
            </a:pPr>
            <a:r>
              <a:rPr lang="en-GB" sz="1400" b="0" i="0" u="none" strike="noStrike" dirty="0">
                <a:solidFill>
                  <a:srgbClr val="000000"/>
                </a:solidFill>
                <a:effectLst/>
                <a:latin typeface="Abadi" panose="020B0604020104020204" pitchFamily="34" charset="0"/>
              </a:rPr>
              <a:t>Table 2. Ablation study of our architecture</a:t>
            </a:r>
            <a:endParaRPr lang="en-US" sz="1400" dirty="0">
              <a:solidFill>
                <a:srgbClr val="000000"/>
              </a:solidFill>
              <a:latin typeface="Abadi" panose="020B0604020104020204" pitchFamily="34" charset="0"/>
            </a:endParaRPr>
          </a:p>
        </p:txBody>
      </p:sp>
    </p:spTree>
    <p:extLst>
      <p:ext uri="{BB962C8B-B14F-4D97-AF65-F5344CB8AC3E}">
        <p14:creationId xmlns:p14="http://schemas.microsoft.com/office/powerpoint/2010/main" val="2165146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sz="2400" b="0" dirty="0"/>
              <a:t>Experiments &amp; Results</a:t>
            </a:r>
            <a:endParaRPr lang="en-US" sz="2000" b="0" dirty="0">
              <a:solidFill>
                <a:srgbClr val="000000"/>
              </a:solidFill>
            </a:endParaRP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a:xfrm>
            <a:off x="6555432" y="6146800"/>
            <a:ext cx="1905000" cy="457200"/>
          </a:xfrm>
        </p:spPr>
        <p:txBody>
          <a:bodyPr/>
          <a:lstStyle/>
          <a:p>
            <a:pPr>
              <a:defRPr/>
            </a:pPr>
            <a:r>
              <a:rPr lang="it-IT" altLang="it-IT" dirty="0"/>
              <a:t>Page </a:t>
            </a:r>
            <a:fld id="{9A4B1F56-FC73-4FFE-8F59-D9DC09D937DD}" type="slidenum">
              <a:rPr lang="it-IT" altLang="it-IT" smtClean="0"/>
              <a:pPr>
                <a:defRPr/>
              </a:pPr>
              <a:t>13</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pic>
        <p:nvPicPr>
          <p:cNvPr id="4" name="Picture 3" descr="A picture containing screenshot, colorfulness, purple, violet&#10;&#10;Description automatically generated">
            <a:extLst>
              <a:ext uri="{FF2B5EF4-FFF2-40B4-BE49-F238E27FC236}">
                <a16:creationId xmlns:a16="http://schemas.microsoft.com/office/drawing/2014/main" id="{91AD4166-412D-8324-A0E3-ECAD8AD326CB}"/>
              </a:ext>
            </a:extLst>
          </p:cNvPr>
          <p:cNvPicPr>
            <a:picLocks noChangeAspect="1"/>
          </p:cNvPicPr>
          <p:nvPr/>
        </p:nvPicPr>
        <p:blipFill rotWithShape="1">
          <a:blip r:embed="rId2">
            <a:extLst>
              <a:ext uri="{28A0092B-C50C-407E-A947-70E740481C1C}">
                <a14:useLocalDpi xmlns:a14="http://schemas.microsoft.com/office/drawing/2010/main" val="0"/>
              </a:ext>
            </a:extLst>
          </a:blip>
          <a:srcRect t="-444" r="2087"/>
          <a:stretch/>
        </p:blipFill>
        <p:spPr>
          <a:xfrm>
            <a:off x="847986" y="773200"/>
            <a:ext cx="7617828" cy="5551200"/>
          </a:xfrm>
          <a:prstGeom prst="rect">
            <a:avLst/>
          </a:prstGeom>
        </p:spPr>
      </p:pic>
      <p:sp>
        <p:nvSpPr>
          <p:cNvPr id="3" name="TextBox 2">
            <a:extLst>
              <a:ext uri="{FF2B5EF4-FFF2-40B4-BE49-F238E27FC236}">
                <a16:creationId xmlns:a16="http://schemas.microsoft.com/office/drawing/2014/main" id="{D026A372-EC1B-6AE1-FC99-8712C25239B7}"/>
              </a:ext>
            </a:extLst>
          </p:cNvPr>
          <p:cNvSpPr txBox="1"/>
          <p:nvPr/>
        </p:nvSpPr>
        <p:spPr>
          <a:xfrm>
            <a:off x="3855740" y="2060848"/>
            <a:ext cx="1440160" cy="307777"/>
          </a:xfrm>
          <a:prstGeom prst="rect">
            <a:avLst/>
          </a:prstGeom>
          <a:noFill/>
        </p:spPr>
        <p:txBody>
          <a:bodyPr wrap="square" rtlCol="0">
            <a:spAutoFit/>
          </a:bodyPr>
          <a:lstStyle/>
          <a:p>
            <a:r>
              <a:rPr lang="en-US" sz="1400" dirty="0">
                <a:solidFill>
                  <a:srgbClr val="000000"/>
                </a:solidFill>
                <a:latin typeface="Abadi" panose="020B0604020104020204" pitchFamily="34" charset="0"/>
              </a:rPr>
              <a:t>Ground-truth</a:t>
            </a:r>
          </a:p>
        </p:txBody>
      </p:sp>
      <p:sp>
        <p:nvSpPr>
          <p:cNvPr id="7" name="Oval 6">
            <a:extLst>
              <a:ext uri="{FF2B5EF4-FFF2-40B4-BE49-F238E27FC236}">
                <a16:creationId xmlns:a16="http://schemas.microsoft.com/office/drawing/2014/main" id="{40DEBA1C-FB2E-98C7-32BD-9588D4A79BA4}"/>
              </a:ext>
            </a:extLst>
          </p:cNvPr>
          <p:cNvSpPr/>
          <p:nvPr/>
        </p:nvSpPr>
        <p:spPr bwMode="auto">
          <a:xfrm>
            <a:off x="8217837" y="-166743"/>
            <a:ext cx="915701" cy="846011"/>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rgbClr val="822433"/>
              </a:solidFill>
              <a:effectLst/>
              <a:highlight>
                <a:srgbClr val="FFFF00"/>
              </a:highlight>
              <a:latin typeface="Arial" panose="020B0604020202020204" pitchFamily="34" charset="0"/>
              <a:ea typeface="ＭＳ Ｐゴシック" panose="020B0600070205080204" pitchFamily="34" charset="-128"/>
            </a:endParaRPr>
          </a:p>
        </p:txBody>
      </p:sp>
      <p:sp>
        <p:nvSpPr>
          <p:cNvPr id="10" name="Oval 9">
            <a:extLst>
              <a:ext uri="{FF2B5EF4-FFF2-40B4-BE49-F238E27FC236}">
                <a16:creationId xmlns:a16="http://schemas.microsoft.com/office/drawing/2014/main" id="{770DFFAA-A13A-66B7-DD5B-9BE660B63CE3}"/>
              </a:ext>
            </a:extLst>
          </p:cNvPr>
          <p:cNvSpPr/>
          <p:nvPr/>
        </p:nvSpPr>
        <p:spPr bwMode="auto">
          <a:xfrm>
            <a:off x="6853225" y="4814685"/>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Oval 10">
            <a:extLst>
              <a:ext uri="{FF2B5EF4-FFF2-40B4-BE49-F238E27FC236}">
                <a16:creationId xmlns:a16="http://schemas.microsoft.com/office/drawing/2014/main" id="{608B0E25-305F-55D9-30D0-7DFCB84F9A7C}"/>
              </a:ext>
            </a:extLst>
          </p:cNvPr>
          <p:cNvSpPr/>
          <p:nvPr/>
        </p:nvSpPr>
        <p:spPr bwMode="auto">
          <a:xfrm>
            <a:off x="3318892" y="2277230"/>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2" name="Oval 11">
            <a:extLst>
              <a:ext uri="{FF2B5EF4-FFF2-40B4-BE49-F238E27FC236}">
                <a16:creationId xmlns:a16="http://schemas.microsoft.com/office/drawing/2014/main" id="{D84E2770-9B25-41CB-CF71-23DF1860688B}"/>
              </a:ext>
            </a:extLst>
          </p:cNvPr>
          <p:cNvSpPr/>
          <p:nvPr/>
        </p:nvSpPr>
        <p:spPr bwMode="auto">
          <a:xfrm>
            <a:off x="3318892" y="3605727"/>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3" name="Oval 12">
            <a:extLst>
              <a:ext uri="{FF2B5EF4-FFF2-40B4-BE49-F238E27FC236}">
                <a16:creationId xmlns:a16="http://schemas.microsoft.com/office/drawing/2014/main" id="{34538395-1691-F9BB-6A3E-904ADC139ADF}"/>
              </a:ext>
            </a:extLst>
          </p:cNvPr>
          <p:cNvSpPr/>
          <p:nvPr/>
        </p:nvSpPr>
        <p:spPr bwMode="auto">
          <a:xfrm>
            <a:off x="3343486" y="4828935"/>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4" name="Oval 13">
            <a:extLst>
              <a:ext uri="{FF2B5EF4-FFF2-40B4-BE49-F238E27FC236}">
                <a16:creationId xmlns:a16="http://schemas.microsoft.com/office/drawing/2014/main" id="{34B6BA67-BD64-9B9B-ACE5-3D69351784D0}"/>
              </a:ext>
            </a:extLst>
          </p:cNvPr>
          <p:cNvSpPr/>
          <p:nvPr/>
        </p:nvSpPr>
        <p:spPr bwMode="auto">
          <a:xfrm>
            <a:off x="3318892" y="1023763"/>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5" name="Oval 14">
            <a:extLst>
              <a:ext uri="{FF2B5EF4-FFF2-40B4-BE49-F238E27FC236}">
                <a16:creationId xmlns:a16="http://schemas.microsoft.com/office/drawing/2014/main" id="{6DEAC1DA-D16F-987E-943E-62E9E29A7804}"/>
              </a:ext>
            </a:extLst>
          </p:cNvPr>
          <p:cNvSpPr/>
          <p:nvPr/>
        </p:nvSpPr>
        <p:spPr bwMode="auto">
          <a:xfrm>
            <a:off x="6853225" y="3429000"/>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8" name="Oval 17">
            <a:extLst>
              <a:ext uri="{FF2B5EF4-FFF2-40B4-BE49-F238E27FC236}">
                <a16:creationId xmlns:a16="http://schemas.microsoft.com/office/drawing/2014/main" id="{97644BB5-15EB-4180-5BE2-56219883079C}"/>
              </a:ext>
            </a:extLst>
          </p:cNvPr>
          <p:cNvSpPr/>
          <p:nvPr/>
        </p:nvSpPr>
        <p:spPr bwMode="auto">
          <a:xfrm>
            <a:off x="1513706" y="2338285"/>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142867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sz="2400" b="0" dirty="0"/>
              <a:t>Experiments &amp; Results</a:t>
            </a:r>
            <a:br>
              <a:rPr lang="en-US" dirty="0"/>
            </a:br>
            <a:endParaRPr lang="en-US" sz="2000" b="0" dirty="0"/>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14</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pic>
        <p:nvPicPr>
          <p:cNvPr id="4" name="Picture 3" descr="A picture containing screenshot, colorfulness, purple, violet&#10;&#10;Description automatically generated">
            <a:extLst>
              <a:ext uri="{FF2B5EF4-FFF2-40B4-BE49-F238E27FC236}">
                <a16:creationId xmlns:a16="http://schemas.microsoft.com/office/drawing/2014/main" id="{D4393035-74A1-0BFF-DAA2-3E5E97E6F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476" y="1052736"/>
            <a:ext cx="7239000" cy="5304440"/>
          </a:xfrm>
          <a:prstGeom prst="rect">
            <a:avLst/>
          </a:prstGeom>
        </p:spPr>
      </p:pic>
      <p:sp>
        <p:nvSpPr>
          <p:cNvPr id="3" name="Oval 2">
            <a:extLst>
              <a:ext uri="{FF2B5EF4-FFF2-40B4-BE49-F238E27FC236}">
                <a16:creationId xmlns:a16="http://schemas.microsoft.com/office/drawing/2014/main" id="{15B0930A-2E63-B51F-FEA1-A7FFDCD60E14}"/>
              </a:ext>
            </a:extLst>
          </p:cNvPr>
          <p:cNvSpPr/>
          <p:nvPr/>
        </p:nvSpPr>
        <p:spPr bwMode="auto">
          <a:xfrm>
            <a:off x="3318892" y="4913578"/>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5" name="Oval 4">
            <a:extLst>
              <a:ext uri="{FF2B5EF4-FFF2-40B4-BE49-F238E27FC236}">
                <a16:creationId xmlns:a16="http://schemas.microsoft.com/office/drawing/2014/main" id="{D56EA748-5E50-6618-6391-4CF082FFC922}"/>
              </a:ext>
            </a:extLst>
          </p:cNvPr>
          <p:cNvSpPr/>
          <p:nvPr/>
        </p:nvSpPr>
        <p:spPr bwMode="auto">
          <a:xfrm>
            <a:off x="3318892" y="3680356"/>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7" name="Oval 6">
            <a:extLst>
              <a:ext uri="{FF2B5EF4-FFF2-40B4-BE49-F238E27FC236}">
                <a16:creationId xmlns:a16="http://schemas.microsoft.com/office/drawing/2014/main" id="{917A801A-8EFE-1C80-0C37-24926254138E}"/>
              </a:ext>
            </a:extLst>
          </p:cNvPr>
          <p:cNvSpPr/>
          <p:nvPr/>
        </p:nvSpPr>
        <p:spPr bwMode="auto">
          <a:xfrm>
            <a:off x="3308259" y="2249036"/>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8" name="Oval 7">
            <a:extLst>
              <a:ext uri="{FF2B5EF4-FFF2-40B4-BE49-F238E27FC236}">
                <a16:creationId xmlns:a16="http://schemas.microsoft.com/office/drawing/2014/main" id="{8311F004-61D8-DF40-0FD9-E25F13016434}"/>
              </a:ext>
            </a:extLst>
          </p:cNvPr>
          <p:cNvSpPr/>
          <p:nvPr/>
        </p:nvSpPr>
        <p:spPr bwMode="auto">
          <a:xfrm>
            <a:off x="3361422" y="1106167"/>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 name="Oval 8">
            <a:extLst>
              <a:ext uri="{FF2B5EF4-FFF2-40B4-BE49-F238E27FC236}">
                <a16:creationId xmlns:a16="http://schemas.microsoft.com/office/drawing/2014/main" id="{BBCD1B35-B224-762D-17AD-48EEC8D5ACBB}"/>
              </a:ext>
            </a:extLst>
          </p:cNvPr>
          <p:cNvSpPr/>
          <p:nvPr/>
        </p:nvSpPr>
        <p:spPr bwMode="auto">
          <a:xfrm>
            <a:off x="1475656" y="2382051"/>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Oval 9">
            <a:extLst>
              <a:ext uri="{FF2B5EF4-FFF2-40B4-BE49-F238E27FC236}">
                <a16:creationId xmlns:a16="http://schemas.microsoft.com/office/drawing/2014/main" id="{00CE8825-5866-6C58-C62C-73880BDC29DF}"/>
              </a:ext>
            </a:extLst>
          </p:cNvPr>
          <p:cNvSpPr/>
          <p:nvPr/>
        </p:nvSpPr>
        <p:spPr bwMode="auto">
          <a:xfrm>
            <a:off x="6815076" y="4831762"/>
            <a:ext cx="1024508" cy="1052515"/>
          </a:xfrm>
          <a:prstGeom prst="ellipse">
            <a:avLst/>
          </a:prstGeom>
          <a:noFill/>
          <a:ln w="38100" cap="flat" cmpd="sng" algn="ctr">
            <a:solidFill>
              <a:srgbClr val="FF0000"/>
            </a:solidFill>
            <a:prstDash val="dash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0402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sz="2400" b="0" dirty="0"/>
              <a:t>Conclusion</a:t>
            </a:r>
            <a:endParaRPr lang="en-US" sz="2000" b="0" dirty="0"/>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15</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sp>
        <p:nvSpPr>
          <p:cNvPr id="4" name="TextBox 3">
            <a:extLst>
              <a:ext uri="{FF2B5EF4-FFF2-40B4-BE49-F238E27FC236}">
                <a16:creationId xmlns:a16="http://schemas.microsoft.com/office/drawing/2014/main" id="{501D9ABA-FFEB-189F-3219-476086BBD3F2}"/>
              </a:ext>
            </a:extLst>
          </p:cNvPr>
          <p:cNvSpPr txBox="1"/>
          <p:nvPr/>
        </p:nvSpPr>
        <p:spPr>
          <a:xfrm>
            <a:off x="1116013" y="1621438"/>
            <a:ext cx="7342187"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rgbClr val="000000"/>
                </a:solidFill>
                <a:latin typeface="Abadi" panose="020B0604020104020204" pitchFamily="34" charset="0"/>
              </a:rPr>
              <a:t>In conclusion, our research highlights the critical role of diversity in the dataset used for training and evaluating depth estimation models. </a:t>
            </a:r>
          </a:p>
          <a:p>
            <a:pPr algn="just"/>
            <a:endParaRPr lang="en-US" sz="1400" dirty="0">
              <a:solidFill>
                <a:srgbClr val="000000"/>
              </a:solidFill>
              <a:latin typeface="Abadi" panose="020B0604020104020204" pitchFamily="34" charset="0"/>
            </a:endParaRPr>
          </a:p>
          <a:p>
            <a:pPr marL="285750" indent="-285750" algn="just">
              <a:buFont typeface="Arial" panose="020B0604020202020204" pitchFamily="34" charset="0"/>
              <a:buChar char="•"/>
            </a:pPr>
            <a:r>
              <a:rPr lang="en-US" sz="1400" dirty="0">
                <a:solidFill>
                  <a:srgbClr val="000000"/>
                </a:solidFill>
                <a:latin typeface="Abadi" panose="020B0604020104020204" pitchFamily="34" charset="0"/>
              </a:rPr>
              <a:t>Although our current dataset presents a novel challenge for depth estimation in stereo 360°images, it falls short in terms of the number of samples and the variety of scenes represented. This limitation could potentially affect the generalizability of our findings and the performance of the models in diverse real-world scenarios.</a:t>
            </a:r>
          </a:p>
          <a:p>
            <a:pPr algn="just"/>
            <a:endParaRPr lang="en-US" sz="1400" dirty="0"/>
          </a:p>
        </p:txBody>
      </p:sp>
    </p:spTree>
    <p:extLst>
      <p:ext uri="{BB962C8B-B14F-4D97-AF65-F5344CB8AC3E}">
        <p14:creationId xmlns:p14="http://schemas.microsoft.com/office/powerpoint/2010/main" val="183911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sz="2400" b="0" dirty="0"/>
              <a:t>Future studies</a:t>
            </a:r>
            <a:endParaRPr lang="en-US" sz="2000" b="0" dirty="0"/>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16</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sp>
        <p:nvSpPr>
          <p:cNvPr id="3" name="TextBox 2">
            <a:extLst>
              <a:ext uri="{FF2B5EF4-FFF2-40B4-BE49-F238E27FC236}">
                <a16:creationId xmlns:a16="http://schemas.microsoft.com/office/drawing/2014/main" id="{C6FA3E4D-2A57-5E47-A7D2-ABB7D875A403}"/>
              </a:ext>
            </a:extLst>
          </p:cNvPr>
          <p:cNvSpPr txBox="1"/>
          <p:nvPr/>
        </p:nvSpPr>
        <p:spPr>
          <a:xfrm>
            <a:off x="900906" y="1628800"/>
            <a:ext cx="7342187" cy="3108543"/>
          </a:xfrm>
          <a:prstGeom prst="rect">
            <a:avLst/>
          </a:prstGeom>
          <a:noFill/>
        </p:spPr>
        <p:txBody>
          <a:bodyPr wrap="square" rtlCol="0">
            <a:spAutoFit/>
          </a:bodyPr>
          <a:lstStyle/>
          <a:p>
            <a:pPr marL="285750" indent="-285750" algn="just">
              <a:buFont typeface="Arial" panose="020B0604020202020204" pitchFamily="34" charset="0"/>
              <a:buChar char="•"/>
            </a:pPr>
            <a:r>
              <a:rPr lang="en-US" sz="1400" dirty="0">
                <a:solidFill>
                  <a:srgbClr val="000000"/>
                </a:solidFill>
                <a:latin typeface="Abadi" panose="020B0604020104020204" pitchFamily="34" charset="0"/>
              </a:rPr>
              <a:t>The dataset can get diverse and increase in terms of cardinality so further experiments would get performed.</a:t>
            </a:r>
          </a:p>
          <a:p>
            <a:pPr algn="just"/>
            <a:endParaRPr lang="en-US" sz="1400" dirty="0">
              <a:solidFill>
                <a:srgbClr val="000000"/>
              </a:solidFill>
              <a:latin typeface="Abadi" panose="020B0604020104020204" pitchFamily="34" charset="0"/>
            </a:endParaRPr>
          </a:p>
          <a:p>
            <a:pPr marL="285750" indent="-285750" algn="just">
              <a:buFont typeface="Arial" panose="020B0604020202020204" pitchFamily="34" charset="0"/>
              <a:buChar char="•"/>
            </a:pPr>
            <a:r>
              <a:rPr lang="en-US" sz="1400" dirty="0">
                <a:solidFill>
                  <a:srgbClr val="000000"/>
                </a:solidFill>
                <a:latin typeface="Abadi" panose="020B0604020104020204" pitchFamily="34" charset="0"/>
              </a:rPr>
              <a:t>The model itself can get better by introducing proper modules. This can be done by additional geometry information. </a:t>
            </a:r>
          </a:p>
          <a:p>
            <a:pPr marL="285750" indent="-285750" algn="just">
              <a:buFont typeface="Arial" panose="020B0604020202020204" pitchFamily="34" charset="0"/>
              <a:buChar char="•"/>
            </a:pPr>
            <a:endParaRPr lang="en-US" sz="1400" dirty="0">
              <a:solidFill>
                <a:srgbClr val="000000"/>
              </a:solidFill>
              <a:latin typeface="Abadi" panose="020B0604020104020204" pitchFamily="34" charset="0"/>
            </a:endParaRPr>
          </a:p>
          <a:p>
            <a:pPr marL="285750" indent="-285750" algn="just">
              <a:buFont typeface="Arial" panose="020B0604020202020204" pitchFamily="34" charset="0"/>
              <a:buChar char="•"/>
            </a:pPr>
            <a:r>
              <a:rPr lang="en-US" sz="1400" dirty="0">
                <a:solidFill>
                  <a:srgbClr val="000000"/>
                </a:solidFill>
                <a:latin typeface="Abadi" panose="020B0604020104020204" pitchFamily="34" charset="0"/>
              </a:rPr>
              <a:t>The setup can be upgraded by using OS-128 Lidar, this enable the possibility of extracting depth-maps with height of128. </a:t>
            </a:r>
          </a:p>
          <a:p>
            <a:pPr marL="285750" indent="-285750" algn="just">
              <a:buFont typeface="Arial" panose="020B0604020202020204" pitchFamily="34" charset="0"/>
              <a:buChar char="•"/>
            </a:pPr>
            <a:endParaRPr lang="en-US" sz="1400" dirty="0">
              <a:solidFill>
                <a:srgbClr val="000000"/>
              </a:solidFill>
              <a:latin typeface="Abadi" panose="020B0604020104020204" pitchFamily="34" charset="0"/>
            </a:endParaRPr>
          </a:p>
          <a:p>
            <a:pPr marL="285750" indent="-285750" algn="just">
              <a:buFont typeface="Arial" panose="020B0604020202020204" pitchFamily="34" charset="0"/>
              <a:buChar char="•"/>
            </a:pPr>
            <a:r>
              <a:rPr lang="en-US" sz="1400" dirty="0">
                <a:solidFill>
                  <a:srgbClr val="000000"/>
                </a:solidFill>
                <a:latin typeface="Abadi" panose="020B0604020104020204" pitchFamily="34" charset="0"/>
              </a:rPr>
              <a:t>This is also possible to extract different topics such velocity and position from lidar by using </a:t>
            </a:r>
            <a:r>
              <a:rPr lang="en-US" sz="1400" dirty="0" err="1">
                <a:solidFill>
                  <a:srgbClr val="000000"/>
                </a:solidFill>
                <a:latin typeface="Abadi" panose="020B0604020104020204" pitchFamily="34" charset="0"/>
              </a:rPr>
              <a:t>RoS</a:t>
            </a:r>
            <a:r>
              <a:rPr lang="en-US" sz="1400" dirty="0">
                <a:solidFill>
                  <a:srgbClr val="000000"/>
                </a:solidFill>
                <a:latin typeface="Abadi" panose="020B0604020104020204" pitchFamily="34" charset="0"/>
              </a:rPr>
              <a:t> which can be useful. </a:t>
            </a:r>
          </a:p>
          <a:p>
            <a:pPr marL="285750" indent="-285750" algn="just">
              <a:buFont typeface="Arial" panose="020B0604020202020204" pitchFamily="34" charset="0"/>
              <a:buChar char="•"/>
            </a:pPr>
            <a:endParaRPr lang="en-US" sz="1400" dirty="0">
              <a:solidFill>
                <a:srgbClr val="000000"/>
              </a:solidFill>
              <a:latin typeface="Abadi" panose="020B0604020104020204" pitchFamily="34" charset="0"/>
            </a:endParaRPr>
          </a:p>
          <a:p>
            <a:pPr marL="285750" indent="-285750" algn="just">
              <a:buFont typeface="Arial" panose="020B0604020202020204" pitchFamily="34" charset="0"/>
              <a:buChar char="•"/>
            </a:pPr>
            <a:endParaRPr lang="en-US" sz="1400" dirty="0">
              <a:solidFill>
                <a:srgbClr val="000000"/>
              </a:solidFill>
              <a:latin typeface="Abadi" panose="020B0604020104020204" pitchFamily="34" charset="0"/>
            </a:endParaRPr>
          </a:p>
          <a:p>
            <a:pPr algn="just"/>
            <a:r>
              <a:rPr lang="en-US" sz="1400" dirty="0">
                <a:solidFill>
                  <a:srgbClr val="000000"/>
                </a:solidFill>
                <a:latin typeface="Abadi" panose="020B0604020104020204" pitchFamily="34" charset="0"/>
              </a:rPr>
              <a:t>	</a:t>
            </a:r>
            <a:endParaRPr lang="en-US" sz="1400" dirty="0"/>
          </a:p>
        </p:txBody>
      </p:sp>
    </p:spTree>
    <p:extLst>
      <p:ext uri="{BB962C8B-B14F-4D97-AF65-F5344CB8AC3E}">
        <p14:creationId xmlns:p14="http://schemas.microsoft.com/office/powerpoint/2010/main" val="299256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endParaRPr lang="en-US" sz="2000" b="0" dirty="0">
              <a:solidFill>
                <a:srgbClr val="000000"/>
              </a:solidFill>
            </a:endParaRP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17</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sp>
        <p:nvSpPr>
          <p:cNvPr id="3" name="Rectangle 14">
            <a:extLst>
              <a:ext uri="{FF2B5EF4-FFF2-40B4-BE49-F238E27FC236}">
                <a16:creationId xmlns:a16="http://schemas.microsoft.com/office/drawing/2014/main" id="{86CC8BED-789F-90BD-381C-C03CFABE4F9D}"/>
              </a:ext>
            </a:extLst>
          </p:cNvPr>
          <p:cNvSpPr txBox="1">
            <a:spLocks noChangeArrowheads="1"/>
          </p:cNvSpPr>
          <p:nvPr/>
        </p:nvSpPr>
        <p:spPr bwMode="auto">
          <a:xfrm>
            <a:off x="863600" y="2924175"/>
            <a:ext cx="74168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Cambria Math" panose="02040503050406030204" pitchFamily="18"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Cambria Math" panose="02040503050406030204" pitchFamily="18"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Cambria Math" panose="02040503050406030204" pitchFamily="18"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Cambria Math" panose="02040503050406030204" pitchFamily="18"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algn="ctr" eaLnBrk="1" hangingPunct="1"/>
            <a:r>
              <a:rPr lang="it-IT" altLang="it-IT" i="1" dirty="0">
                <a:latin typeface="Abadi" panose="020B0604020104020204" pitchFamily="34" charset="0"/>
              </a:rPr>
              <a:t>Thanks for Your </a:t>
            </a:r>
            <a:r>
              <a:rPr lang="it-IT" altLang="it-IT" i="1" dirty="0" err="1">
                <a:latin typeface="Abadi" panose="020B0604020104020204" pitchFamily="34" charset="0"/>
              </a:rPr>
              <a:t>attention</a:t>
            </a:r>
            <a:r>
              <a:rPr lang="it-IT" altLang="it-IT" i="1" dirty="0">
                <a:latin typeface="Abadi" panose="020B0604020104020204" pitchFamily="34" charset="0"/>
              </a:rPr>
              <a:t>!</a:t>
            </a:r>
          </a:p>
        </p:txBody>
      </p:sp>
    </p:spTree>
    <p:extLst>
      <p:ext uri="{BB962C8B-B14F-4D97-AF65-F5344CB8AC3E}">
        <p14:creationId xmlns:p14="http://schemas.microsoft.com/office/powerpoint/2010/main" val="369922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dirty="0"/>
              <a:t>Network Architecture</a:t>
            </a:r>
            <a:br>
              <a:rPr lang="en-US" dirty="0"/>
            </a:br>
            <a:r>
              <a:rPr lang="en-US" sz="2000" b="0" dirty="0">
                <a:solidFill>
                  <a:srgbClr val="000000"/>
                </a:solidFill>
              </a:rPr>
              <a:t>ASPP</a:t>
            </a: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18</a:t>
            </a:fld>
            <a:endParaRPr lang="it-IT" altLang="it-IT" dirty="0"/>
          </a:p>
        </p:txBody>
      </p:sp>
      <p:sp>
        <p:nvSpPr>
          <p:cNvPr id="13" name="TextBox 12">
            <a:extLst>
              <a:ext uri="{FF2B5EF4-FFF2-40B4-BE49-F238E27FC236}">
                <a16:creationId xmlns:a16="http://schemas.microsoft.com/office/drawing/2014/main" id="{CFBD131B-9664-648F-716F-1D8943C43F8E}"/>
              </a:ext>
            </a:extLst>
          </p:cNvPr>
          <p:cNvSpPr txBox="1"/>
          <p:nvPr/>
        </p:nvSpPr>
        <p:spPr>
          <a:xfrm>
            <a:off x="1676349" y="5088464"/>
            <a:ext cx="5829351" cy="954107"/>
          </a:xfrm>
          <a:prstGeom prst="rect">
            <a:avLst/>
          </a:prstGeom>
          <a:noFill/>
        </p:spPr>
        <p:txBody>
          <a:bodyPr wrap="square" rtlCol="0">
            <a:spAutoFit/>
          </a:bodyPr>
          <a:lstStyle/>
          <a:p>
            <a:pPr algn="just"/>
            <a:r>
              <a:rPr lang="en-GB" sz="1400" b="0" i="0" u="none" strike="noStrike" dirty="0">
                <a:solidFill>
                  <a:srgbClr val="000000"/>
                </a:solidFill>
                <a:effectLst/>
                <a:latin typeface="Abadi" panose="020B0604020104020204" pitchFamily="34" charset="0"/>
              </a:rPr>
              <a:t>Illustration of </a:t>
            </a:r>
            <a:r>
              <a:rPr lang="en-GB" sz="1400" b="0" i="0" u="none" strike="noStrike" dirty="0" err="1">
                <a:solidFill>
                  <a:srgbClr val="000000"/>
                </a:solidFill>
                <a:effectLst/>
                <a:latin typeface="Abadi" panose="020B0604020104020204" pitchFamily="34" charset="0"/>
              </a:rPr>
              <a:t>atrous</a:t>
            </a:r>
            <a:r>
              <a:rPr lang="en-GB" sz="1400" b="0" i="0" u="none" strike="noStrike" dirty="0">
                <a:solidFill>
                  <a:srgbClr val="000000"/>
                </a:solidFill>
                <a:effectLst/>
                <a:latin typeface="Abadi" panose="020B0604020104020204" pitchFamily="34" charset="0"/>
              </a:rPr>
              <a:t> convolution in 1-D. (a) Sparse feature extraction with standard convolution on a low resolution input feature map. (b) Dense feature extraction with </a:t>
            </a:r>
            <a:r>
              <a:rPr lang="en-GB" sz="1400" b="0" i="0" u="none" strike="noStrike" dirty="0" err="1">
                <a:solidFill>
                  <a:srgbClr val="000000"/>
                </a:solidFill>
                <a:effectLst/>
                <a:latin typeface="Abadi" panose="020B0604020104020204" pitchFamily="34" charset="0"/>
              </a:rPr>
              <a:t>atrous</a:t>
            </a:r>
            <a:r>
              <a:rPr lang="en-GB" sz="1400" b="0" i="0" u="none" strike="noStrike" dirty="0">
                <a:solidFill>
                  <a:srgbClr val="000000"/>
                </a:solidFill>
                <a:effectLst/>
                <a:latin typeface="Abadi" panose="020B0604020104020204" pitchFamily="34" charset="0"/>
              </a:rPr>
              <a:t> convolution with rate r = 2, applied on a high resolution input feature map.</a:t>
            </a:r>
            <a:endParaRPr lang="en-US" sz="1400" dirty="0">
              <a:solidFill>
                <a:srgbClr val="000000"/>
              </a:solidFill>
              <a:latin typeface="Abadi" panose="020B0604020104020204" pitchFamily="34" charset="0"/>
            </a:endParaRPr>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cxnSp>
        <p:nvCxnSpPr>
          <p:cNvPr id="20" name="Elbow Connector 19">
            <a:extLst>
              <a:ext uri="{FF2B5EF4-FFF2-40B4-BE49-F238E27FC236}">
                <a16:creationId xmlns:a16="http://schemas.microsoft.com/office/drawing/2014/main" id="{4CDA58E1-DE48-9076-D93E-2EB5B1158DBD}"/>
              </a:ext>
            </a:extLst>
          </p:cNvPr>
          <p:cNvCxnSpPr/>
          <p:nvPr/>
        </p:nvCxnSpPr>
        <p:spPr bwMode="auto">
          <a:xfrm flipV="1">
            <a:off x="4348149" y="2276872"/>
            <a:ext cx="655899" cy="1286677"/>
          </a:xfrm>
          <a:prstGeom prst="bentConnector2">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pic>
        <p:nvPicPr>
          <p:cNvPr id="4" name="Picture 3" descr="A screenshot of a computer&#10;&#10;Description automatically generated with medium confidence">
            <a:extLst>
              <a:ext uri="{FF2B5EF4-FFF2-40B4-BE49-F238E27FC236}">
                <a16:creationId xmlns:a16="http://schemas.microsoft.com/office/drawing/2014/main" id="{D0AB59A5-6B63-DC13-173B-8C2BCC784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102" y="1292482"/>
            <a:ext cx="6551991" cy="3968769"/>
          </a:xfrm>
          <a:prstGeom prst="rect">
            <a:avLst/>
          </a:prstGeom>
        </p:spPr>
      </p:pic>
    </p:spTree>
    <p:extLst>
      <p:ext uri="{BB962C8B-B14F-4D97-AF65-F5344CB8AC3E}">
        <p14:creationId xmlns:p14="http://schemas.microsoft.com/office/powerpoint/2010/main" val="3205845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61FE-6595-56D1-9397-48F26DCD5B49}"/>
              </a:ext>
            </a:extLst>
          </p:cNvPr>
          <p:cNvSpPr>
            <a:spLocks noGrp="1"/>
          </p:cNvSpPr>
          <p:nvPr>
            <p:ph type="title"/>
          </p:nvPr>
        </p:nvSpPr>
        <p:spPr/>
        <p:txBody>
          <a:bodyPr/>
          <a:lstStyle/>
          <a:p>
            <a:pPr marL="342900" indent="-342900">
              <a:buFont typeface="Arial" panose="020B0604020202020204" pitchFamily="34" charset="0"/>
              <a:buChar char="•"/>
            </a:pPr>
            <a:r>
              <a:rPr lang="en-US" dirty="0"/>
              <a:t>Motivation</a:t>
            </a:r>
          </a:p>
        </p:txBody>
      </p:sp>
      <p:pic>
        <p:nvPicPr>
          <p:cNvPr id="8" name="Content Placeholder 7">
            <a:extLst>
              <a:ext uri="{FF2B5EF4-FFF2-40B4-BE49-F238E27FC236}">
                <a16:creationId xmlns:a16="http://schemas.microsoft.com/office/drawing/2014/main" id="{783CBE69-9762-402E-891A-0AA5C51CAA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302" y="2403462"/>
            <a:ext cx="4826453" cy="2046449"/>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4" name="Date Placeholder 3">
            <a:extLst>
              <a:ext uri="{FF2B5EF4-FFF2-40B4-BE49-F238E27FC236}">
                <a16:creationId xmlns:a16="http://schemas.microsoft.com/office/drawing/2014/main" id="{2F4E729E-10BE-01CA-358A-2AC0AE514530}"/>
              </a:ext>
            </a:extLst>
          </p:cNvPr>
          <p:cNvSpPr>
            <a:spLocks noGrp="1"/>
          </p:cNvSpPr>
          <p:nvPr>
            <p:ph type="dt" sz="half" idx="10"/>
          </p:nvPr>
        </p:nvSpPr>
        <p:spPr/>
        <p:txBody>
          <a:bodyPr/>
          <a:lstStyle/>
          <a:p>
            <a:pPr>
              <a:defRPr/>
            </a:pPr>
            <a:r>
              <a:rPr lang="it-IT" altLang="it-IT" sz="1100" dirty="0">
                <a:solidFill>
                  <a:schemeClr val="bg1"/>
                </a:solidFill>
                <a:latin typeface="Abadi" panose="020B0604020104020204" pitchFamily="34" charset="0"/>
              </a:rPr>
              <a:t>29/05/2023</a:t>
            </a:r>
            <a:endParaRPr lang="it-IT" altLang="it-IT" dirty="0"/>
          </a:p>
        </p:txBody>
      </p:sp>
      <p:sp>
        <p:nvSpPr>
          <p:cNvPr id="5" name="Footer Placeholder 4">
            <a:extLst>
              <a:ext uri="{FF2B5EF4-FFF2-40B4-BE49-F238E27FC236}">
                <a16:creationId xmlns:a16="http://schemas.microsoft.com/office/drawing/2014/main" id="{7B1D151D-D152-5ABB-091C-71BC213E938A}"/>
              </a:ext>
            </a:extLst>
          </p:cNvPr>
          <p:cNvSpPr>
            <a:spLocks noGrp="1"/>
          </p:cNvSpPr>
          <p:nvPr>
            <p:ph type="ftr" sz="quarter" idx="11"/>
          </p:nvPr>
        </p:nvSpPr>
        <p:spPr/>
        <p:txBody>
          <a:bodyPr/>
          <a:lstStyle/>
          <a:p>
            <a:r>
              <a:rPr lang="it-IT" sz="1100" b="1" dirty="0" err="1">
                <a:solidFill>
                  <a:schemeClr val="bg1"/>
                </a:solidFill>
                <a:latin typeface="Abadi" panose="020B0604020104020204" pitchFamily="34" charset="0"/>
              </a:rPr>
              <a:t>Master's</a:t>
            </a:r>
            <a:r>
              <a:rPr lang="it-IT" sz="1100" b="1" dirty="0">
                <a:solidFill>
                  <a:schemeClr val="bg1"/>
                </a:solidFill>
                <a:latin typeface="Abadi" panose="020B0604020104020204" pitchFamily="34" charset="0"/>
              </a:rPr>
              <a:t> Degree in Electronics Engineering</a:t>
            </a:r>
          </a:p>
          <a:p>
            <a:r>
              <a:rPr lang="it-IT" sz="1100" b="1" dirty="0" err="1">
                <a:solidFill>
                  <a:schemeClr val="bg1"/>
                </a:solidFill>
                <a:latin typeface="Abadi" panose="020B0604020104020204" pitchFamily="34" charset="0"/>
              </a:rPr>
              <a:t>Graduation</a:t>
            </a:r>
            <a:r>
              <a:rPr lang="it-IT" sz="1100" b="1" dirty="0">
                <a:solidFill>
                  <a:schemeClr val="bg1"/>
                </a:solidFill>
                <a:latin typeface="Abadi" panose="020B0604020104020204" pitchFamily="34" charset="0"/>
              </a:rPr>
              <a:t> session of </a:t>
            </a:r>
            <a:r>
              <a:rPr lang="it-IT" sz="1100" b="1" dirty="0" err="1">
                <a:solidFill>
                  <a:schemeClr val="bg1"/>
                </a:solidFill>
                <a:latin typeface="Abadi" panose="020B0604020104020204" pitchFamily="34" charset="0"/>
              </a:rPr>
              <a:t>May</a:t>
            </a:r>
            <a:r>
              <a:rPr lang="it-IT" sz="1100" b="1" dirty="0">
                <a:solidFill>
                  <a:schemeClr val="bg1"/>
                </a:solidFill>
                <a:latin typeface="Abadi" panose="020B0604020104020204" pitchFamily="34" charset="0"/>
              </a:rPr>
              <a:t> 2023</a:t>
            </a:r>
          </a:p>
        </p:txBody>
      </p:sp>
      <p:sp>
        <p:nvSpPr>
          <p:cNvPr id="6" name="Slide Number Placeholder 5">
            <a:extLst>
              <a:ext uri="{FF2B5EF4-FFF2-40B4-BE49-F238E27FC236}">
                <a16:creationId xmlns:a16="http://schemas.microsoft.com/office/drawing/2014/main" id="{79027B76-DFCE-ABA6-E114-632C60B3BC47}"/>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2</a:t>
            </a:fld>
            <a:endParaRPr lang="it-IT" altLang="it-IT" dirty="0"/>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0F327BC3-4769-E5BC-C352-375383F801F9}"/>
                  </a:ext>
                </a:extLst>
              </p14:cNvPr>
              <p14:cNvContentPartPr/>
              <p14:nvPr/>
            </p14:nvContentPartPr>
            <p14:xfrm>
              <a:off x="282416" y="3664164"/>
              <a:ext cx="360" cy="360"/>
            </p14:xfrm>
          </p:contentPart>
        </mc:Choice>
        <mc:Fallback xmlns="">
          <p:pic>
            <p:nvPicPr>
              <p:cNvPr id="15" name="Ink 14">
                <a:extLst>
                  <a:ext uri="{FF2B5EF4-FFF2-40B4-BE49-F238E27FC236}">
                    <a16:creationId xmlns:a16="http://schemas.microsoft.com/office/drawing/2014/main" id="{0F327BC3-4769-E5BC-C352-375383F801F9}"/>
                  </a:ext>
                </a:extLst>
              </p:cNvPr>
              <p:cNvPicPr/>
              <p:nvPr/>
            </p:nvPicPr>
            <p:blipFill>
              <a:blip r:embed="rId5"/>
              <a:stretch>
                <a:fillRect/>
              </a:stretch>
            </p:blipFill>
            <p:spPr>
              <a:xfrm>
                <a:off x="273416" y="3655164"/>
                <a:ext cx="18000" cy="18000"/>
              </a:xfrm>
              <a:prstGeom prst="rect">
                <a:avLst/>
              </a:prstGeom>
            </p:spPr>
          </p:pic>
        </mc:Fallback>
      </mc:AlternateContent>
      <p:sp>
        <p:nvSpPr>
          <p:cNvPr id="19" name="TextBox 18">
            <a:extLst>
              <a:ext uri="{FF2B5EF4-FFF2-40B4-BE49-F238E27FC236}">
                <a16:creationId xmlns:a16="http://schemas.microsoft.com/office/drawing/2014/main" id="{4D1D67E5-6BC1-1FB0-E0C7-51C148C89B2F}"/>
              </a:ext>
            </a:extLst>
          </p:cNvPr>
          <p:cNvSpPr txBox="1"/>
          <p:nvPr/>
        </p:nvSpPr>
        <p:spPr>
          <a:xfrm>
            <a:off x="396044" y="1449971"/>
            <a:ext cx="2296004" cy="1846659"/>
          </a:xfrm>
          <a:prstGeom prst="rect">
            <a:avLst/>
          </a:prstGeom>
          <a:noFill/>
        </p:spPr>
        <p:txBody>
          <a:bodyPr wrap="square" rtlCol="0">
            <a:spAutoFit/>
          </a:bodyPr>
          <a:lstStyle/>
          <a:p>
            <a:pPr algn="ctr"/>
            <a:r>
              <a:rPr lang="en-US" sz="1600" dirty="0">
                <a:solidFill>
                  <a:srgbClr val="822433"/>
                </a:solidFill>
                <a:latin typeface="Abadi" panose="020B0604020104020204" pitchFamily="34" charset="0"/>
              </a:rPr>
              <a:t>Applications</a:t>
            </a:r>
          </a:p>
          <a:p>
            <a:pPr algn="ctr"/>
            <a:r>
              <a:rPr lang="en-US" sz="1400" dirty="0">
                <a:solidFill>
                  <a:srgbClr val="000000"/>
                </a:solidFill>
                <a:latin typeface="Abadi" panose="020B0604020104020204" pitchFamily="34" charset="0"/>
              </a:rPr>
              <a:t> </a:t>
            </a:r>
          </a:p>
          <a:p>
            <a:pPr marL="171450" indent="-171450">
              <a:buFont typeface="Arial" panose="020B0604020202020204" pitchFamily="34" charset="0"/>
              <a:buChar char="•"/>
            </a:pPr>
            <a:r>
              <a:rPr lang="en-US" sz="1400" dirty="0">
                <a:solidFill>
                  <a:srgbClr val="000000"/>
                </a:solidFill>
                <a:latin typeface="Abadi" panose="020B0604020104020204" pitchFamily="34" charset="0"/>
              </a:rPr>
              <a:t>Transportations</a:t>
            </a:r>
          </a:p>
          <a:p>
            <a:pPr marL="171450" indent="-171450">
              <a:buFont typeface="Arial" panose="020B0604020202020204" pitchFamily="34" charset="0"/>
              <a:buChar char="•"/>
            </a:pPr>
            <a:r>
              <a:rPr lang="en-US" sz="1400" dirty="0">
                <a:solidFill>
                  <a:srgbClr val="000000"/>
                </a:solidFill>
                <a:latin typeface="Abadi" panose="020B0604020104020204" pitchFamily="34" charset="0"/>
              </a:rPr>
              <a:t>Self driving cars </a:t>
            </a:r>
          </a:p>
          <a:p>
            <a:pPr marL="171450" indent="-171450">
              <a:buFont typeface="Arial" panose="020B0604020202020204" pitchFamily="34" charset="0"/>
              <a:buChar char="•"/>
            </a:pPr>
            <a:r>
              <a:rPr lang="en-US" sz="1400" dirty="0">
                <a:solidFill>
                  <a:srgbClr val="000000"/>
                </a:solidFill>
                <a:latin typeface="Abadi" panose="020B0604020104020204" pitchFamily="34" charset="0"/>
              </a:rPr>
              <a:t>Unmanned aerial vehicles</a:t>
            </a:r>
          </a:p>
          <a:p>
            <a:pPr marL="171450" indent="-171450">
              <a:buFont typeface="Arial" panose="020B0604020202020204" pitchFamily="34" charset="0"/>
              <a:buChar char="•"/>
            </a:pPr>
            <a:r>
              <a:rPr lang="en-US" sz="1400" dirty="0">
                <a:solidFill>
                  <a:srgbClr val="000000"/>
                </a:solidFill>
                <a:latin typeface="Abadi" panose="020B0604020104020204" pitchFamily="34" charset="0"/>
              </a:rPr>
              <a:t>Robotics and Automation</a:t>
            </a:r>
          </a:p>
          <a:p>
            <a:pPr marL="171450" indent="-171450">
              <a:buFont typeface="Arial" panose="020B0604020202020204" pitchFamily="34" charset="0"/>
              <a:buChar char="•"/>
            </a:pPr>
            <a:r>
              <a:rPr lang="en-US" sz="1400" dirty="0">
                <a:solidFill>
                  <a:srgbClr val="000000"/>
                </a:solidFill>
                <a:latin typeface="Abadi" panose="020B0604020104020204" pitchFamily="34" charset="0"/>
              </a:rPr>
              <a:t>Augmented Reality  </a:t>
            </a:r>
          </a:p>
          <a:p>
            <a:pPr marL="171450" indent="-171450">
              <a:buFont typeface="Arial" panose="020B0604020202020204" pitchFamily="34" charset="0"/>
              <a:buChar char="•"/>
            </a:pPr>
            <a:endParaRPr lang="en-US" sz="1400" dirty="0">
              <a:solidFill>
                <a:srgbClr val="000000"/>
              </a:solidFill>
              <a:latin typeface="Abadi" panose="020B0604020104020204" pitchFamily="34" charset="0"/>
            </a:endParaRPr>
          </a:p>
        </p:txBody>
      </p:sp>
      <p:sp>
        <p:nvSpPr>
          <p:cNvPr id="20" name="TextBox 19">
            <a:extLst>
              <a:ext uri="{FF2B5EF4-FFF2-40B4-BE49-F238E27FC236}">
                <a16:creationId xmlns:a16="http://schemas.microsoft.com/office/drawing/2014/main" id="{8DA673E0-0742-838B-1F61-0AC27FEC46D4}"/>
              </a:ext>
            </a:extLst>
          </p:cNvPr>
          <p:cNvSpPr txBox="1"/>
          <p:nvPr/>
        </p:nvSpPr>
        <p:spPr>
          <a:xfrm>
            <a:off x="391589" y="4360264"/>
            <a:ext cx="1771639" cy="1261884"/>
          </a:xfrm>
          <a:prstGeom prst="rect">
            <a:avLst/>
          </a:prstGeom>
          <a:noFill/>
        </p:spPr>
        <p:txBody>
          <a:bodyPr wrap="none" rtlCol="0">
            <a:spAutoFit/>
          </a:bodyPr>
          <a:lstStyle/>
          <a:p>
            <a:pPr algn="ctr"/>
            <a:r>
              <a:rPr lang="en-US" sz="1600" dirty="0">
                <a:solidFill>
                  <a:srgbClr val="822433"/>
                </a:solidFill>
                <a:latin typeface="Abadi" panose="020B0604020104020204" pitchFamily="34" charset="0"/>
              </a:rPr>
              <a:t>Techniques</a:t>
            </a:r>
          </a:p>
          <a:p>
            <a:pPr algn="ctr"/>
            <a:endParaRPr lang="en-US" sz="1600" dirty="0">
              <a:solidFill>
                <a:srgbClr val="822433"/>
              </a:solidFill>
              <a:latin typeface="Abadi" panose="020B0604020104020204" pitchFamily="34" charset="0"/>
            </a:endParaRPr>
          </a:p>
          <a:p>
            <a:pPr marL="285750" indent="-285750">
              <a:buFont typeface="Arial" panose="020B0604020202020204" pitchFamily="34" charset="0"/>
              <a:buChar char="•"/>
            </a:pPr>
            <a:r>
              <a:rPr lang="en-US" sz="1400" dirty="0">
                <a:solidFill>
                  <a:srgbClr val="000000"/>
                </a:solidFill>
                <a:latin typeface="Abadi" panose="020B0604020104020204" pitchFamily="34" charset="0"/>
              </a:rPr>
              <a:t>Stereo Matching </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Deep Learning </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Sensor Fusion</a:t>
            </a:r>
            <a:r>
              <a:rPr lang="en-US" sz="1600" dirty="0">
                <a:solidFill>
                  <a:srgbClr val="822433"/>
                </a:solidFill>
                <a:latin typeface="Abadi" panose="020B0604020104020204" pitchFamily="34" charset="0"/>
              </a:rPr>
              <a:t> </a:t>
            </a:r>
          </a:p>
        </p:txBody>
      </p:sp>
      <p:sp>
        <p:nvSpPr>
          <p:cNvPr id="21" name="TextBox 20">
            <a:extLst>
              <a:ext uri="{FF2B5EF4-FFF2-40B4-BE49-F238E27FC236}">
                <a16:creationId xmlns:a16="http://schemas.microsoft.com/office/drawing/2014/main" id="{3B7FB8F5-4F1D-2329-F3AD-A9B04BAC063D}"/>
              </a:ext>
            </a:extLst>
          </p:cNvPr>
          <p:cNvSpPr txBox="1"/>
          <p:nvPr/>
        </p:nvSpPr>
        <p:spPr>
          <a:xfrm>
            <a:off x="7051755" y="1444922"/>
            <a:ext cx="1013419" cy="1569660"/>
          </a:xfrm>
          <a:prstGeom prst="rect">
            <a:avLst/>
          </a:prstGeom>
          <a:noFill/>
        </p:spPr>
        <p:txBody>
          <a:bodyPr wrap="none" rtlCol="0">
            <a:spAutoFit/>
          </a:bodyPr>
          <a:lstStyle/>
          <a:p>
            <a:pPr algn="ctr"/>
            <a:r>
              <a:rPr lang="en-US" sz="1600" dirty="0">
                <a:solidFill>
                  <a:srgbClr val="822433"/>
                </a:solidFill>
                <a:latin typeface="Abadi" panose="020B0604020104020204" pitchFamily="34" charset="0"/>
              </a:rPr>
              <a:t>Datasets</a:t>
            </a:r>
          </a:p>
          <a:p>
            <a:r>
              <a:rPr lang="en-US" sz="1600" dirty="0">
                <a:solidFill>
                  <a:srgbClr val="822433"/>
                </a:solidFill>
                <a:latin typeface="Abadi" panose="020B0604020104020204" pitchFamily="34" charset="0"/>
              </a:rPr>
              <a:t> </a:t>
            </a:r>
          </a:p>
          <a:p>
            <a:pPr marL="285750" indent="-285750">
              <a:buFont typeface="Arial" panose="020B0604020202020204" pitchFamily="34" charset="0"/>
              <a:buChar char="•"/>
            </a:pPr>
            <a:r>
              <a:rPr lang="en-US" sz="1600" dirty="0">
                <a:solidFill>
                  <a:srgbClr val="000000"/>
                </a:solidFill>
                <a:latin typeface="Abadi" panose="020B0604020104020204" pitchFamily="34" charset="0"/>
              </a:rPr>
              <a:t>KITTI</a:t>
            </a:r>
          </a:p>
          <a:p>
            <a:pPr marL="285750" indent="-285750">
              <a:buFont typeface="Arial" panose="020B0604020202020204" pitchFamily="34" charset="0"/>
              <a:buChar char="•"/>
            </a:pPr>
            <a:r>
              <a:rPr lang="en-US" sz="1600" dirty="0">
                <a:solidFill>
                  <a:srgbClr val="000000"/>
                </a:solidFill>
                <a:latin typeface="Abadi" panose="020B0604020104020204" pitchFamily="34" charset="0"/>
              </a:rPr>
              <a:t>MP3D</a:t>
            </a:r>
          </a:p>
          <a:p>
            <a:pPr marL="285750" indent="-285750">
              <a:buFont typeface="Arial" panose="020B0604020202020204" pitchFamily="34" charset="0"/>
              <a:buChar char="•"/>
            </a:pPr>
            <a:r>
              <a:rPr lang="en-US" sz="1600" dirty="0">
                <a:solidFill>
                  <a:srgbClr val="000000"/>
                </a:solidFill>
                <a:latin typeface="Abadi" panose="020B0604020104020204" pitchFamily="34" charset="0"/>
              </a:rPr>
              <a:t>SF3D</a:t>
            </a:r>
          </a:p>
          <a:p>
            <a:pPr marL="285750" indent="-285750">
              <a:buFont typeface="Arial" panose="020B0604020202020204" pitchFamily="34" charset="0"/>
              <a:buChar char="•"/>
            </a:pPr>
            <a:endParaRPr lang="en-US" sz="1600" dirty="0">
              <a:solidFill>
                <a:srgbClr val="000000"/>
              </a:solidFill>
              <a:latin typeface="Abadi" panose="020B0604020104020204" pitchFamily="34" charset="0"/>
            </a:endParaRPr>
          </a:p>
        </p:txBody>
      </p:sp>
      <p:sp>
        <p:nvSpPr>
          <p:cNvPr id="22" name="TextBox 21">
            <a:extLst>
              <a:ext uri="{FF2B5EF4-FFF2-40B4-BE49-F238E27FC236}">
                <a16:creationId xmlns:a16="http://schemas.microsoft.com/office/drawing/2014/main" id="{2ED5AD33-E404-9C93-9269-523469D3FC37}"/>
              </a:ext>
            </a:extLst>
          </p:cNvPr>
          <p:cNvSpPr txBox="1"/>
          <p:nvPr/>
        </p:nvSpPr>
        <p:spPr>
          <a:xfrm>
            <a:off x="6121699" y="4360264"/>
            <a:ext cx="2768002" cy="1415772"/>
          </a:xfrm>
          <a:prstGeom prst="rect">
            <a:avLst/>
          </a:prstGeom>
          <a:noFill/>
        </p:spPr>
        <p:txBody>
          <a:bodyPr wrap="none" rtlCol="0">
            <a:spAutoFit/>
          </a:bodyPr>
          <a:lstStyle/>
          <a:p>
            <a:pPr algn="ctr"/>
            <a:r>
              <a:rPr lang="en-US" sz="1600" dirty="0">
                <a:solidFill>
                  <a:srgbClr val="822433"/>
                </a:solidFill>
                <a:latin typeface="Abadi" panose="020B0604020104020204" pitchFamily="34" charset="0"/>
              </a:rPr>
              <a:t>Tools</a:t>
            </a:r>
            <a:r>
              <a:rPr lang="en-US" sz="1400" dirty="0">
                <a:solidFill>
                  <a:srgbClr val="000000"/>
                </a:solidFill>
                <a:latin typeface="Abadi" panose="020B0604020104020204" pitchFamily="34" charset="0"/>
              </a:rPr>
              <a:t> </a:t>
            </a:r>
          </a:p>
          <a:p>
            <a:pPr marL="285750" indent="-285750" algn="ctr">
              <a:buFont typeface="Arial" panose="020B0604020202020204" pitchFamily="34" charset="0"/>
              <a:buChar char="•"/>
            </a:pPr>
            <a:endParaRPr lang="en-US" sz="1400" dirty="0">
              <a:solidFill>
                <a:srgbClr val="000000"/>
              </a:solidFill>
              <a:latin typeface="Abadi" panose="020B0604020104020204" pitchFamily="34" charset="0"/>
            </a:endParaRPr>
          </a:p>
          <a:p>
            <a:pPr marL="285750" indent="-285750">
              <a:buFont typeface="Arial" panose="020B0604020202020204" pitchFamily="34" charset="0"/>
              <a:buChar char="•"/>
            </a:pPr>
            <a:r>
              <a:rPr lang="en-US" sz="1400" dirty="0">
                <a:solidFill>
                  <a:srgbClr val="000000"/>
                </a:solidFill>
                <a:latin typeface="Abadi" panose="020B0604020104020204" pitchFamily="34" charset="0"/>
              </a:rPr>
              <a:t>Stereo vision (360°Cameras)</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Lidar</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Radars</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Ultrasonic Sensors</a:t>
            </a:r>
          </a:p>
        </p:txBody>
      </p:sp>
      <p:sp>
        <p:nvSpPr>
          <p:cNvPr id="3" name="Straight Connector 2">
            <a:extLst>
              <a:ext uri="{FF2B5EF4-FFF2-40B4-BE49-F238E27FC236}">
                <a16:creationId xmlns:a16="http://schemas.microsoft.com/office/drawing/2014/main" id="{3C5A0FAE-9213-4D49-44D0-BDE08AFCD359}"/>
              </a:ext>
            </a:extLst>
          </p:cNvPr>
          <p:cNvSpPr/>
          <p:nvPr/>
        </p:nvSpPr>
        <p:spPr>
          <a:xfrm rot="-5400000">
            <a:off x="-2639826" y="3077073"/>
            <a:ext cx="1174180" cy="1"/>
          </a:xfrm>
          <a:prstGeom prst="line">
            <a:avLst/>
          </a:prstGeom>
          <a:solidFill>
            <a:srgbClr val="000000">
              <a:alpha val="5000"/>
            </a:srgbClr>
          </a:solidFill>
          <a:ln w="22225">
            <a:solidFill>
              <a:srgbClr val="000000"/>
            </a:solidFill>
            <a:prstDash val="solid"/>
          </a:ln>
        </p:spPr>
        <p:txBody>
          <a:bodyPr wrap="none" tIns="90000" rtlCol="0" anchor="ctr" anchorCtr="1"/>
          <a:lstStyle/>
          <a:p>
            <a:endParaRPr lang="de-DE" dirty="0">
              <a:solidFill>
                <a:srgbClr val="000000"/>
              </a:solidFill>
            </a:endParaRPr>
          </a:p>
        </p:txBody>
      </p:sp>
      <p:cxnSp>
        <p:nvCxnSpPr>
          <p:cNvPr id="29" name="Straight Connector 28">
            <a:extLst>
              <a:ext uri="{FF2B5EF4-FFF2-40B4-BE49-F238E27FC236}">
                <a16:creationId xmlns:a16="http://schemas.microsoft.com/office/drawing/2014/main" id="{A8F82A71-F273-BD90-8391-B0B8566891F6}"/>
              </a:ext>
            </a:extLst>
          </p:cNvPr>
          <p:cNvCxnSpPr/>
          <p:nvPr/>
        </p:nvCxnSpPr>
        <p:spPr bwMode="auto">
          <a:xfrm>
            <a:off x="4572000" y="1052736"/>
            <a:ext cx="0" cy="1080120"/>
          </a:xfrm>
          <a:prstGeom prst="line">
            <a:avLst/>
          </a:prstGeom>
          <a:noFill/>
          <a:ln w="2857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1" name="Straight Connector 30">
            <a:extLst>
              <a:ext uri="{FF2B5EF4-FFF2-40B4-BE49-F238E27FC236}">
                <a16:creationId xmlns:a16="http://schemas.microsoft.com/office/drawing/2014/main" id="{B8CC99FB-B865-743B-2B1F-85F518DF2AA5}"/>
              </a:ext>
            </a:extLst>
          </p:cNvPr>
          <p:cNvCxnSpPr/>
          <p:nvPr/>
        </p:nvCxnSpPr>
        <p:spPr bwMode="auto">
          <a:xfrm>
            <a:off x="4572000" y="4653136"/>
            <a:ext cx="0" cy="1122900"/>
          </a:xfrm>
          <a:prstGeom prst="line">
            <a:avLst/>
          </a:prstGeom>
          <a:noFill/>
          <a:ln w="2857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5" name="Straight Connector 34">
            <a:extLst>
              <a:ext uri="{FF2B5EF4-FFF2-40B4-BE49-F238E27FC236}">
                <a16:creationId xmlns:a16="http://schemas.microsoft.com/office/drawing/2014/main" id="{886D9BCF-6A88-D3FA-5175-418AA883E320}"/>
              </a:ext>
            </a:extLst>
          </p:cNvPr>
          <p:cNvCxnSpPr/>
          <p:nvPr/>
        </p:nvCxnSpPr>
        <p:spPr bwMode="auto">
          <a:xfrm flipH="1">
            <a:off x="499120" y="3451440"/>
            <a:ext cx="1440160" cy="0"/>
          </a:xfrm>
          <a:prstGeom prst="line">
            <a:avLst/>
          </a:prstGeom>
          <a:noFill/>
          <a:ln w="2857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7" name="Straight Connector 36">
            <a:extLst>
              <a:ext uri="{FF2B5EF4-FFF2-40B4-BE49-F238E27FC236}">
                <a16:creationId xmlns:a16="http://schemas.microsoft.com/office/drawing/2014/main" id="{47473894-AEEA-589C-6854-5CADF4422597}"/>
              </a:ext>
            </a:extLst>
          </p:cNvPr>
          <p:cNvCxnSpPr/>
          <p:nvPr/>
        </p:nvCxnSpPr>
        <p:spPr bwMode="auto">
          <a:xfrm flipH="1">
            <a:off x="7345094" y="3429000"/>
            <a:ext cx="1440160" cy="0"/>
          </a:xfrm>
          <a:prstGeom prst="line">
            <a:avLst/>
          </a:prstGeom>
          <a:noFill/>
          <a:ln w="2857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190356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dirty="0"/>
              <a:t>The State of The Art</a:t>
            </a:r>
            <a:br>
              <a:rPr lang="en-US" dirty="0"/>
            </a:br>
            <a:r>
              <a:rPr lang="en-US" sz="2000" b="0" dirty="0">
                <a:solidFill>
                  <a:srgbClr val="000000"/>
                </a:solidFill>
              </a:rPr>
              <a:t>Pinhole Camera </a:t>
            </a: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3</a:t>
            </a:fld>
            <a:endParaRPr lang="it-IT" altLang="it-IT" dirty="0"/>
          </a:p>
        </p:txBody>
      </p:sp>
      <p:pic>
        <p:nvPicPr>
          <p:cNvPr id="12" name="Content Placeholder 11" descr="A black background with a black square&#10;&#10;Description automatically generated with low confidence">
            <a:extLst>
              <a:ext uri="{FF2B5EF4-FFF2-40B4-BE49-F238E27FC236}">
                <a16:creationId xmlns:a16="http://schemas.microsoft.com/office/drawing/2014/main" id="{65C5E1C5-3256-468B-E70F-7DE0632F56F9}"/>
              </a:ext>
              <a:ext uri="{C183D7F6-B498-43B3-948B-1728B52AA6E4}">
                <adec:decorative xmlns:adec="http://schemas.microsoft.com/office/drawing/2017/decorative" val="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5315" y="376658"/>
            <a:ext cx="3100143" cy="2897850"/>
          </a:xfrm>
        </p:spPr>
      </p:pic>
      <p:sp>
        <p:nvSpPr>
          <p:cNvPr id="13" name="TextBox 12">
            <a:extLst>
              <a:ext uri="{FF2B5EF4-FFF2-40B4-BE49-F238E27FC236}">
                <a16:creationId xmlns:a16="http://schemas.microsoft.com/office/drawing/2014/main" id="{CFBD131B-9664-648F-716F-1D8943C43F8E}"/>
              </a:ext>
            </a:extLst>
          </p:cNvPr>
          <p:cNvSpPr txBox="1"/>
          <p:nvPr/>
        </p:nvSpPr>
        <p:spPr>
          <a:xfrm>
            <a:off x="4895850" y="5680772"/>
            <a:ext cx="3252936" cy="276999"/>
          </a:xfrm>
          <a:prstGeom prst="rect">
            <a:avLst/>
          </a:prstGeom>
          <a:noFill/>
        </p:spPr>
        <p:txBody>
          <a:bodyPr wrap="square" rtlCol="0">
            <a:spAutoFit/>
          </a:bodyPr>
          <a:lstStyle/>
          <a:p>
            <a:r>
              <a:rPr lang="en-US" sz="1200" dirty="0">
                <a:solidFill>
                  <a:srgbClr val="000000"/>
                </a:solidFill>
                <a:latin typeface="Abadi" panose="020B0604020104020204" pitchFamily="34" charset="0"/>
              </a:rPr>
              <a:t>The model of Binocular Stereo Vision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96BED6-E304-3513-CC56-3830DD09A069}"/>
                  </a:ext>
                </a:extLst>
              </p:cNvPr>
              <p:cNvSpPr txBox="1"/>
              <p:nvPr/>
            </p:nvSpPr>
            <p:spPr>
              <a:xfrm>
                <a:off x="599752" y="1772816"/>
                <a:ext cx="3743648" cy="313444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0000"/>
                    </a:solidFill>
                    <a:latin typeface="Abadi" panose="020B0604020104020204" pitchFamily="34" charset="0"/>
                  </a:rPr>
                  <a:t>Based on the triangulation: </a:t>
                </a:r>
                <a:br>
                  <a:rPr lang="en-US" sz="1400" dirty="0">
                    <a:solidFill>
                      <a:srgbClr val="000000"/>
                    </a:solidFill>
                    <a:latin typeface="Abadi" panose="020B0604020104020204" pitchFamily="34" charset="0"/>
                  </a:rPr>
                </a:br>
                <a:br>
                  <a:rPr lang="en-US" sz="1400" dirty="0">
                    <a:solidFill>
                      <a:srgbClr val="000000"/>
                    </a:solidFill>
                    <a:latin typeface="Abadi" panose="020B0604020104020204" pitchFamily="34" charset="0"/>
                  </a:rPr>
                </a:br>
                <a:r>
                  <a:rPr lang="en-US" sz="1400" dirty="0">
                    <a:solidFill>
                      <a:srgbClr val="000000"/>
                    </a:solidFill>
                    <a:latin typeface="Abadi" panose="020B0604020104020204" pitchFamily="34" charset="0"/>
                  </a:rPr>
                  <a:t>	</a:t>
                </a:r>
                <a14:m>
                  <m:oMath xmlns:m="http://schemas.openxmlformats.org/officeDocument/2006/math">
                    <m:f>
                      <m:fPr>
                        <m:ctrlPr>
                          <a:rPr lang="en-US" sz="180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𝑧</m:t>
                        </m:r>
                      </m:num>
                      <m:den>
                        <m:r>
                          <a:rPr lang="en-US" sz="1800" b="0" i="1" smtClean="0">
                            <a:solidFill>
                              <a:srgbClr val="000000"/>
                            </a:solidFill>
                            <a:latin typeface="Cambria Math" panose="02040503050406030204" pitchFamily="18" charset="0"/>
                          </a:rPr>
                          <m:t>𝑓</m:t>
                        </m:r>
                      </m:den>
                    </m:f>
                  </m:oMath>
                </a14:m>
                <a:r>
                  <a:rPr lang="en-US" sz="1800" dirty="0">
                    <a:solidFill>
                      <a:srgbClr val="000000"/>
                    </a:solidFill>
                    <a:latin typeface="Abadi" panose="020B0604020104020204" pitchFamily="34" charset="0"/>
                  </a:rPr>
                  <a:t> = </a:t>
                </a:r>
                <a14:m>
                  <m:oMath xmlns:m="http://schemas.openxmlformats.org/officeDocument/2006/math">
                    <m:f>
                      <m:fPr>
                        <m:ctrlPr>
                          <a:rPr lang="en-US" sz="180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𝑥</m:t>
                        </m:r>
                      </m:num>
                      <m:den>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𝑙</m:t>
                            </m:r>
                          </m:sub>
                        </m:sSub>
                      </m:den>
                    </m:f>
                  </m:oMath>
                </a14:m>
                <a:endParaRPr lang="en-US" sz="1800" dirty="0">
                  <a:solidFill>
                    <a:srgbClr val="000000"/>
                  </a:solidFill>
                  <a:latin typeface="Abadi" panose="020B0604020104020204" pitchFamily="34" charset="0"/>
                </a:endParaRPr>
              </a:p>
              <a:p>
                <a:r>
                  <a:rPr lang="en-US" sz="1800" dirty="0">
                    <a:solidFill>
                      <a:srgbClr val="000000"/>
                    </a:solidFill>
                    <a:latin typeface="Abadi" panose="020B0604020104020204" pitchFamily="34" charset="0"/>
                  </a:rPr>
                  <a:t>            </a:t>
                </a:r>
                <a:r>
                  <a:rPr lang="en-US" sz="1800" dirty="0">
                    <a:solidFill>
                      <a:srgbClr val="000000"/>
                    </a:solidFill>
                  </a:rPr>
                  <a:t> </a:t>
                </a:r>
                <a14:m>
                  <m:oMath xmlns:m="http://schemas.openxmlformats.org/officeDocument/2006/math">
                    <m:f>
                      <m:fPr>
                        <m:ctrlPr>
                          <a:rPr lang="en-US" sz="180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𝑧</m:t>
                        </m:r>
                      </m:num>
                      <m:den>
                        <m:r>
                          <a:rPr lang="en-US" sz="1800" b="0" i="1" smtClean="0">
                            <a:solidFill>
                              <a:srgbClr val="000000"/>
                            </a:solidFill>
                            <a:latin typeface="Cambria Math" panose="02040503050406030204" pitchFamily="18" charset="0"/>
                          </a:rPr>
                          <m:t>𝑓</m:t>
                        </m:r>
                      </m:den>
                    </m:f>
                  </m:oMath>
                </a14:m>
                <a:r>
                  <a:rPr lang="en-US" sz="1800" dirty="0">
                    <a:solidFill>
                      <a:srgbClr val="000000"/>
                    </a:solidFill>
                    <a:latin typeface="Abadi" panose="020B0604020104020204" pitchFamily="34" charset="0"/>
                  </a:rPr>
                  <a:t> = </a:t>
                </a:r>
                <a14:m>
                  <m:oMath xmlns:m="http://schemas.openxmlformats.org/officeDocument/2006/math">
                    <m:f>
                      <m:fPr>
                        <m:ctrlPr>
                          <a:rPr lang="en-US" sz="180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𝑥</m:t>
                        </m:r>
                        <m:r>
                          <a:rPr lang="en-US" sz="1800" b="0" i="1" smtClean="0">
                            <a:solidFill>
                              <a:srgbClr val="000000"/>
                            </a:solidFill>
                            <a:latin typeface="Cambria Math" panose="02040503050406030204" pitchFamily="18" charset="0"/>
                          </a:rPr>
                          <m:t> −</m:t>
                        </m:r>
                        <m:r>
                          <a:rPr lang="en-US" sz="1800" b="0" i="1" smtClean="0">
                            <a:solidFill>
                              <a:srgbClr val="000000"/>
                            </a:solidFill>
                            <a:latin typeface="Cambria Math" panose="02040503050406030204" pitchFamily="18" charset="0"/>
                          </a:rPr>
                          <m:t>𝑏</m:t>
                        </m:r>
                        <m:r>
                          <a:rPr lang="en-US" sz="1800" b="0" i="1" smtClean="0">
                            <a:solidFill>
                              <a:srgbClr val="000000"/>
                            </a:solidFill>
                            <a:latin typeface="Cambria Math" panose="02040503050406030204" pitchFamily="18" charset="0"/>
                          </a:rPr>
                          <m:t> </m:t>
                        </m:r>
                      </m:num>
                      <m:den>
                        <m:sSub>
                          <m:sSubPr>
                            <m:ctrlPr>
                              <a:rPr lang="en-US" sz="180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𝑟</m:t>
                            </m:r>
                          </m:sub>
                        </m:sSub>
                      </m:den>
                    </m:f>
                  </m:oMath>
                </a14:m>
                <a:endParaRPr lang="en-US" sz="1800" b="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rPr>
                        <m:t>𝑧</m:t>
                      </m:r>
                      <m:r>
                        <a:rPr lang="en-US" sz="1800" b="0" i="1" smtClean="0">
                          <a:solidFill>
                            <a:srgbClr val="000000"/>
                          </a:solidFill>
                          <a:latin typeface="Cambria Math" panose="02040503050406030204" pitchFamily="18" charset="0"/>
                        </a:rPr>
                        <m:t>= </m:t>
                      </m:r>
                      <m:f>
                        <m:fPr>
                          <m:ctrlPr>
                            <a:rPr lang="en-US" sz="1800" b="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𝑓𝑏</m:t>
                          </m:r>
                        </m:num>
                        <m:den>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𝑙</m:t>
                              </m:r>
                            </m:sub>
                          </m:sSub>
                          <m:r>
                            <a:rPr lang="en-US" sz="1800" b="0" i="1" smtClean="0">
                              <a:solidFill>
                                <a:srgbClr val="000000"/>
                              </a:solidFill>
                              <a:latin typeface="Cambria Math" panose="02040503050406030204" pitchFamily="18" charset="0"/>
                            </a:rPr>
                            <m:t> − </m:t>
                          </m:r>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𝑥</m:t>
                              </m:r>
                            </m:e>
                            <m:sub>
                              <m:r>
                                <a:rPr lang="en-US" sz="1800" b="0" i="1" smtClean="0">
                                  <a:solidFill>
                                    <a:srgbClr val="000000"/>
                                  </a:solidFill>
                                  <a:latin typeface="Cambria Math" panose="02040503050406030204" pitchFamily="18" charset="0"/>
                                </a:rPr>
                                <m:t>𝑟</m:t>
                              </m:r>
                            </m:sub>
                          </m:sSub>
                        </m:den>
                      </m:f>
                      <m:r>
                        <a:rPr lang="en-US" sz="1800" b="0" i="1" smtClean="0">
                          <a:solidFill>
                            <a:srgbClr val="000000"/>
                          </a:solidFill>
                          <a:latin typeface="Cambria Math" panose="02040503050406030204" pitchFamily="18" charset="0"/>
                        </a:rPr>
                        <m:t>= </m:t>
                      </m:r>
                      <m:f>
                        <m:fPr>
                          <m:ctrlPr>
                            <a:rPr lang="en-US" sz="1800" b="0" i="1" smtClean="0">
                              <a:solidFill>
                                <a:srgbClr val="000000"/>
                              </a:solidFill>
                              <a:latin typeface="Cambria Math" panose="02040503050406030204" pitchFamily="18" charset="0"/>
                            </a:rPr>
                          </m:ctrlPr>
                        </m:fPr>
                        <m:num>
                          <m:r>
                            <a:rPr lang="en-US" sz="1800" b="0" i="1" smtClean="0">
                              <a:solidFill>
                                <a:srgbClr val="000000"/>
                              </a:solidFill>
                              <a:latin typeface="Cambria Math" panose="02040503050406030204" pitchFamily="18" charset="0"/>
                            </a:rPr>
                            <m:t>𝑓𝑏</m:t>
                          </m:r>
                        </m:num>
                        <m:den>
                          <m:r>
                            <a:rPr lang="en-US" sz="1800" b="0" i="1" smtClean="0">
                              <a:solidFill>
                                <a:srgbClr val="000000"/>
                              </a:solidFill>
                              <a:latin typeface="Cambria Math" panose="02040503050406030204" pitchFamily="18" charset="0"/>
                            </a:rPr>
                            <m:t>𝑑</m:t>
                          </m:r>
                        </m:den>
                      </m:f>
                    </m:oMath>
                  </m:oMathPara>
                </a14:m>
                <a:endParaRPr lang="en-US" sz="1800" b="0" i="1" dirty="0">
                  <a:solidFill>
                    <a:srgbClr val="000000"/>
                  </a:solidFill>
                  <a:latin typeface="Cambria Math" panose="02040503050406030204" pitchFamily="18" charset="0"/>
                </a:endParaRPr>
              </a:p>
              <a:p>
                <a:endParaRPr lang="en-US" sz="1800" b="0"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rPr>
                        <m:t> </m:t>
                      </m:r>
                    </m:oMath>
                  </m:oMathPara>
                </a14:m>
                <a:endParaRPr lang="en-US" sz="1800" dirty="0">
                  <a:solidFill>
                    <a:srgbClr val="000000"/>
                  </a:solidFill>
                  <a:latin typeface="Abadi" panose="020B0604020104020204" pitchFamily="34" charset="0"/>
                </a:endParaRPr>
              </a:p>
              <a:p>
                <a:pPr marL="285750" indent="-285750">
                  <a:buFont typeface="Arial" panose="020B0604020202020204" pitchFamily="34" charset="0"/>
                  <a:buChar char="•"/>
                </a:pPr>
                <a14:m>
                  <m:oMath xmlns:m="http://schemas.openxmlformats.org/officeDocument/2006/math">
                    <m:r>
                      <a:rPr lang="en-US" sz="1400" b="0" i="1" smtClean="0">
                        <a:solidFill>
                          <a:srgbClr val="000000"/>
                        </a:solidFill>
                        <a:latin typeface="Cambria Math" panose="02040503050406030204" pitchFamily="18" charset="0"/>
                      </a:rPr>
                      <m:t>𝑓</m:t>
                    </m:r>
                    <m:r>
                      <a:rPr lang="en-US" sz="1400" b="0" i="1" smtClean="0">
                        <a:solidFill>
                          <a:srgbClr val="000000"/>
                        </a:solidFill>
                        <a:latin typeface="Cambria Math" panose="02040503050406030204" pitchFamily="18" charset="0"/>
                      </a:rPr>
                      <m:t> </m:t>
                    </m:r>
                  </m:oMath>
                </a14:m>
                <a:r>
                  <a:rPr lang="en-US" sz="1400" dirty="0">
                    <a:solidFill>
                      <a:srgbClr val="000000"/>
                    </a:solidFill>
                    <a:latin typeface="Abadi" panose="020B0604020104020204" pitchFamily="34" charset="0"/>
                  </a:rPr>
                  <a:t>is focal length of camera. </a:t>
                </a:r>
              </a:p>
              <a:p>
                <a:pPr marL="285750" indent="-285750">
                  <a:buFont typeface="Arial" panose="020B0604020202020204" pitchFamily="34" charset="0"/>
                  <a:buChar char="•"/>
                </a:pPr>
                <a14:m>
                  <m:oMath xmlns:m="http://schemas.openxmlformats.org/officeDocument/2006/math">
                    <m:r>
                      <a:rPr lang="en-US" sz="1400" b="0" i="1" smtClean="0">
                        <a:solidFill>
                          <a:srgbClr val="000000"/>
                        </a:solidFill>
                        <a:latin typeface="Cambria Math" panose="02040503050406030204" pitchFamily="18" charset="0"/>
                      </a:rPr>
                      <m:t>𝑏</m:t>
                    </m:r>
                    <m:r>
                      <a:rPr lang="en-US" sz="1400" b="0" i="1" smtClean="0">
                        <a:solidFill>
                          <a:srgbClr val="000000"/>
                        </a:solidFill>
                        <a:latin typeface="Cambria Math" panose="02040503050406030204" pitchFamily="18" charset="0"/>
                      </a:rPr>
                      <m:t> </m:t>
                    </m:r>
                  </m:oMath>
                </a14:m>
                <a:r>
                  <a:rPr lang="en-US" sz="1400" dirty="0">
                    <a:solidFill>
                      <a:srgbClr val="000000"/>
                    </a:solidFill>
                    <a:latin typeface="Abadi" panose="020B0604020104020204" pitchFamily="34" charset="0"/>
                  </a:rPr>
                  <a:t>is baseline. </a:t>
                </a:r>
              </a:p>
              <a:p>
                <a:pPr marL="285750" indent="-285750">
                  <a:buFont typeface="Arial" panose="020B0604020202020204" pitchFamily="34" charset="0"/>
                  <a:buChar char="•"/>
                </a:pPr>
                <a14:m>
                  <m:oMath xmlns:m="http://schemas.openxmlformats.org/officeDocument/2006/math">
                    <m:r>
                      <a:rPr lang="en-US" sz="1400" b="0" i="1" smtClean="0">
                        <a:solidFill>
                          <a:srgbClr val="000000"/>
                        </a:solidFill>
                        <a:latin typeface="Cambria Math" panose="02040503050406030204" pitchFamily="18" charset="0"/>
                      </a:rPr>
                      <m:t>𝑑</m:t>
                    </m:r>
                    <m:r>
                      <a:rPr lang="en-US" sz="1400" b="0" i="1" smtClean="0">
                        <a:solidFill>
                          <a:srgbClr val="000000"/>
                        </a:solidFill>
                        <a:latin typeface="Cambria Math" panose="02040503050406030204" pitchFamily="18" charset="0"/>
                      </a:rPr>
                      <m:t> </m:t>
                    </m:r>
                  </m:oMath>
                </a14:m>
                <a:r>
                  <a:rPr lang="en-US" sz="1400" dirty="0">
                    <a:solidFill>
                      <a:srgbClr val="000000"/>
                    </a:solidFill>
                    <a:latin typeface="Abadi" panose="020B0604020104020204" pitchFamily="34" charset="0"/>
                  </a:rPr>
                  <a:t>is disparity. </a:t>
                </a:r>
              </a:p>
            </p:txBody>
          </p:sp>
        </mc:Choice>
        <mc:Fallback xmlns="">
          <p:sp>
            <p:nvSpPr>
              <p:cNvPr id="14" name="TextBox 13">
                <a:extLst>
                  <a:ext uri="{FF2B5EF4-FFF2-40B4-BE49-F238E27FC236}">
                    <a16:creationId xmlns:a16="http://schemas.microsoft.com/office/drawing/2014/main" id="{C796BED6-E304-3513-CC56-3830DD09A069}"/>
                  </a:ext>
                </a:extLst>
              </p:cNvPr>
              <p:cNvSpPr txBox="1">
                <a:spLocks noRot="1" noChangeAspect="1" noMove="1" noResize="1" noEditPoints="1" noAdjustHandles="1" noChangeArrowheads="1" noChangeShapeType="1" noTextEdit="1"/>
              </p:cNvSpPr>
              <p:nvPr/>
            </p:nvSpPr>
            <p:spPr>
              <a:xfrm>
                <a:off x="599752" y="1772816"/>
                <a:ext cx="3743648" cy="3134448"/>
              </a:xfrm>
              <a:prstGeom prst="rect">
                <a:avLst/>
              </a:prstGeom>
              <a:blipFill>
                <a:blip r:embed="rId4"/>
                <a:stretch>
                  <a:fillRect l="-338" t="-403" b="-1210"/>
                </a:stretch>
              </a:blipFill>
            </p:spPr>
            <p:txBody>
              <a:bodyPr/>
              <a:lstStyle/>
              <a:p>
                <a:r>
                  <a:rPr lang="en-US">
                    <a:noFill/>
                  </a:rPr>
                  <a:t> </a:t>
                </a:r>
              </a:p>
            </p:txBody>
          </p:sp>
        </mc:Fallback>
      </mc:AlternateContent>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dirty="0" err="1">
                <a:solidFill>
                  <a:schemeClr val="bg1"/>
                </a:solidFill>
                <a:latin typeface="Abadi" panose="020B0604020104020204" pitchFamily="34" charset="0"/>
              </a:rPr>
              <a:t>Master's</a:t>
            </a:r>
            <a:r>
              <a:rPr lang="it-IT" sz="1100" b="1" dirty="0">
                <a:solidFill>
                  <a:schemeClr val="bg1"/>
                </a:solidFill>
                <a:latin typeface="Abadi" panose="020B0604020104020204" pitchFamily="34" charset="0"/>
              </a:rPr>
              <a:t> Degree in Electronics Engineering</a:t>
            </a:r>
          </a:p>
          <a:p>
            <a:r>
              <a:rPr lang="it-IT" sz="1100" b="1" dirty="0" err="1">
                <a:solidFill>
                  <a:schemeClr val="bg1"/>
                </a:solidFill>
                <a:latin typeface="Abadi" panose="020B0604020104020204" pitchFamily="34" charset="0"/>
              </a:rPr>
              <a:t>Graduation</a:t>
            </a:r>
            <a:r>
              <a:rPr lang="it-IT" sz="1100" b="1" dirty="0">
                <a:solidFill>
                  <a:schemeClr val="bg1"/>
                </a:solidFill>
                <a:latin typeface="Abadi" panose="020B0604020104020204" pitchFamily="34" charset="0"/>
              </a:rPr>
              <a:t> session of </a:t>
            </a:r>
            <a:r>
              <a:rPr lang="it-IT" sz="1100" b="1" dirty="0" err="1">
                <a:solidFill>
                  <a:schemeClr val="bg1"/>
                </a:solidFill>
                <a:latin typeface="Abadi" panose="020B0604020104020204" pitchFamily="34" charset="0"/>
              </a:rPr>
              <a:t>May</a:t>
            </a:r>
            <a:r>
              <a:rPr lang="it-IT" sz="1100" b="1" dirty="0">
                <a:solidFill>
                  <a:schemeClr val="bg1"/>
                </a:solidFill>
                <a:latin typeface="Abadi" panose="020B0604020104020204" pitchFamily="34" charset="0"/>
              </a:rPr>
              <a:t> 2023</a:t>
            </a: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dirty="0">
                <a:solidFill>
                  <a:schemeClr val="bg1"/>
                </a:solidFill>
                <a:latin typeface="Abadi" panose="020B0604020104020204" pitchFamily="34" charset="0"/>
              </a:rPr>
              <a:t>29/05/2023</a:t>
            </a:r>
            <a:endParaRPr lang="it-IT" altLang="it-IT" dirty="0"/>
          </a:p>
        </p:txBody>
      </p:sp>
      <p:pic>
        <p:nvPicPr>
          <p:cNvPr id="4" name="Picture 3" descr="A picture containing black, darkness&#10;&#10;Description automatically generated">
            <a:extLst>
              <a:ext uri="{FF2B5EF4-FFF2-40B4-BE49-F238E27FC236}">
                <a16:creationId xmlns:a16="http://schemas.microsoft.com/office/drawing/2014/main" id="{D3C9205C-93A6-76F8-B767-F31A06D693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077" y="3101672"/>
            <a:ext cx="4104245" cy="2647543"/>
          </a:xfrm>
          <a:prstGeom prst="rect">
            <a:avLst/>
          </a:prstGeom>
        </p:spPr>
      </p:pic>
    </p:spTree>
    <p:extLst>
      <p:ext uri="{BB962C8B-B14F-4D97-AF65-F5344CB8AC3E}">
        <p14:creationId xmlns:p14="http://schemas.microsoft.com/office/powerpoint/2010/main" val="3189958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dirty="0"/>
              <a:t>The State of The Art</a:t>
            </a:r>
            <a:br>
              <a:rPr lang="en-US" dirty="0"/>
            </a:br>
            <a:r>
              <a:rPr lang="en-US" sz="2000" b="0" dirty="0">
                <a:solidFill>
                  <a:srgbClr val="000000"/>
                </a:solidFill>
              </a:rPr>
              <a:t>Spherical Camera model</a:t>
            </a: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4</a:t>
            </a:fld>
            <a:endParaRPr lang="it-IT" altLang="it-IT" dirty="0"/>
          </a:p>
        </p:txBody>
      </p:sp>
      <p:sp>
        <p:nvSpPr>
          <p:cNvPr id="13" name="TextBox 12">
            <a:extLst>
              <a:ext uri="{FF2B5EF4-FFF2-40B4-BE49-F238E27FC236}">
                <a16:creationId xmlns:a16="http://schemas.microsoft.com/office/drawing/2014/main" id="{CFBD131B-9664-648F-716F-1D8943C43F8E}"/>
              </a:ext>
            </a:extLst>
          </p:cNvPr>
          <p:cNvSpPr txBox="1"/>
          <p:nvPr/>
        </p:nvSpPr>
        <p:spPr>
          <a:xfrm>
            <a:off x="278751" y="5467842"/>
            <a:ext cx="4305403" cy="523220"/>
          </a:xfrm>
          <a:prstGeom prst="rect">
            <a:avLst/>
          </a:prstGeom>
          <a:noFill/>
        </p:spPr>
        <p:txBody>
          <a:bodyPr wrap="square" rtlCol="0">
            <a:spAutoFit/>
          </a:bodyPr>
          <a:lstStyle/>
          <a:p>
            <a:r>
              <a:rPr lang="en-US" sz="1400" dirty="0">
                <a:solidFill>
                  <a:srgbClr val="000000"/>
                </a:solidFill>
                <a:latin typeface="Abadi" panose="020B0604020104020204" pitchFamily="34" charset="0"/>
              </a:rPr>
              <a:t>a) </a:t>
            </a:r>
            <a:r>
              <a:rPr lang="en-GB" sz="1400" b="0" i="0" u="none" strike="noStrike" dirty="0">
                <a:solidFill>
                  <a:srgbClr val="000000"/>
                </a:solidFill>
                <a:effectLst/>
                <a:latin typeface="Abadi" panose="020B0604020104020204" pitchFamily="34" charset="0"/>
              </a:rPr>
              <a:t>Spherical stereo. A point is observed by a pair of spherical cameras. </a:t>
            </a:r>
            <a:r>
              <a:rPr lang="en-GB" sz="1400" dirty="0">
                <a:solidFill>
                  <a:srgbClr val="000000"/>
                </a:solidFill>
                <a:latin typeface="Abadi" panose="020B0604020104020204" pitchFamily="34" charset="0"/>
              </a:rPr>
              <a:t>b</a:t>
            </a:r>
            <a:r>
              <a:rPr lang="en-GB" sz="1400" b="0" i="0" u="none" strike="noStrike" dirty="0">
                <a:solidFill>
                  <a:srgbClr val="000000"/>
                </a:solidFill>
                <a:effectLst/>
                <a:latin typeface="Abadi" panose="020B0604020104020204" pitchFamily="34" charset="0"/>
              </a:rPr>
              <a:t>) Bird-eye view of a).</a:t>
            </a:r>
            <a:endParaRPr lang="en-US" sz="1400" dirty="0">
              <a:solidFill>
                <a:srgbClr val="000000"/>
              </a:solidFill>
              <a:latin typeface="Abadi" panose="020B0604020104020204" pitchFamily="34" charset="0"/>
            </a:endParaRPr>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dirty="0" err="1">
                <a:solidFill>
                  <a:schemeClr val="bg1"/>
                </a:solidFill>
                <a:latin typeface="Abadi" panose="020B0604020104020204" pitchFamily="34" charset="0"/>
              </a:rPr>
              <a:t>Master's</a:t>
            </a:r>
            <a:r>
              <a:rPr lang="it-IT" sz="1100" b="1" dirty="0">
                <a:solidFill>
                  <a:schemeClr val="bg1"/>
                </a:solidFill>
                <a:latin typeface="Abadi" panose="020B0604020104020204" pitchFamily="34" charset="0"/>
              </a:rPr>
              <a:t> Degree in Electronics Engineering</a:t>
            </a:r>
          </a:p>
          <a:p>
            <a:r>
              <a:rPr lang="it-IT" sz="1100" b="1" dirty="0" err="1">
                <a:solidFill>
                  <a:schemeClr val="bg1"/>
                </a:solidFill>
                <a:latin typeface="Abadi" panose="020B0604020104020204" pitchFamily="34" charset="0"/>
              </a:rPr>
              <a:t>Graduation</a:t>
            </a:r>
            <a:r>
              <a:rPr lang="it-IT" sz="1100" b="1" dirty="0">
                <a:solidFill>
                  <a:schemeClr val="bg1"/>
                </a:solidFill>
                <a:latin typeface="Abadi" panose="020B0604020104020204" pitchFamily="34" charset="0"/>
              </a:rPr>
              <a:t> session of </a:t>
            </a:r>
            <a:r>
              <a:rPr lang="it-IT" sz="1100" b="1" dirty="0" err="1">
                <a:solidFill>
                  <a:schemeClr val="bg1"/>
                </a:solidFill>
                <a:latin typeface="Abadi" panose="020B0604020104020204" pitchFamily="34" charset="0"/>
              </a:rPr>
              <a:t>May</a:t>
            </a:r>
            <a:r>
              <a:rPr lang="it-IT" sz="1100" b="1" dirty="0">
                <a:solidFill>
                  <a:schemeClr val="bg1"/>
                </a:solidFill>
                <a:latin typeface="Abadi" panose="020B0604020104020204" pitchFamily="34" charset="0"/>
              </a:rPr>
              <a:t> 2023</a:t>
            </a: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pic>
        <p:nvPicPr>
          <p:cNvPr id="11" name="Content Placeholder 10" descr="Spherical image&#10;">
            <a:extLst>
              <a:ext uri="{FF2B5EF4-FFF2-40B4-BE49-F238E27FC236}">
                <a16:creationId xmlns:a16="http://schemas.microsoft.com/office/drawing/2014/main" id="{DBAD748E-1730-EB21-8937-420F77C798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746" y="1655337"/>
            <a:ext cx="4305403" cy="3816424"/>
          </a:xfrm>
        </p:spPr>
      </p:pic>
      <p:pic>
        <p:nvPicPr>
          <p:cNvPr id="18" name="Picture 17" descr="A picture containing darkness, black, space, astronomical object&#10;&#10;Description automatically generated">
            <a:extLst>
              <a:ext uri="{FF2B5EF4-FFF2-40B4-BE49-F238E27FC236}">
                <a16:creationId xmlns:a16="http://schemas.microsoft.com/office/drawing/2014/main" id="{6C29DCCB-5923-9FE5-4510-AECBD2180128}"/>
              </a:ext>
            </a:extLst>
          </p:cNvPr>
          <p:cNvPicPr>
            <a:picLocks noChangeAspect="1"/>
          </p:cNvPicPr>
          <p:nvPr/>
        </p:nvPicPr>
        <p:blipFill rotWithShape="1">
          <a:blip r:embed="rId4">
            <a:extLst>
              <a:ext uri="{28A0092B-C50C-407E-A947-70E740481C1C}">
                <a14:useLocalDpi xmlns:a14="http://schemas.microsoft.com/office/drawing/2010/main" val="0"/>
              </a:ext>
            </a:extLst>
          </a:blip>
          <a:srcRect l="7769" t="11308" r="25405" b="32745"/>
          <a:stretch/>
        </p:blipFill>
        <p:spPr>
          <a:xfrm>
            <a:off x="4820160" y="661987"/>
            <a:ext cx="4158549" cy="2906122"/>
          </a:xfrm>
          <a:prstGeom prst="rect">
            <a:avLst/>
          </a:prstGeom>
        </p:spPr>
      </p:pic>
      <p:cxnSp>
        <p:nvCxnSpPr>
          <p:cNvPr id="20" name="Elbow Connector 19">
            <a:extLst>
              <a:ext uri="{FF2B5EF4-FFF2-40B4-BE49-F238E27FC236}">
                <a16:creationId xmlns:a16="http://schemas.microsoft.com/office/drawing/2014/main" id="{4CDA58E1-DE48-9076-D93E-2EB5B1158DBD}"/>
              </a:ext>
            </a:extLst>
          </p:cNvPr>
          <p:cNvCxnSpPr>
            <a:stCxn id="11" idx="3"/>
          </p:cNvCxnSpPr>
          <p:nvPr/>
        </p:nvCxnSpPr>
        <p:spPr bwMode="auto">
          <a:xfrm flipV="1">
            <a:off x="4348149" y="2276872"/>
            <a:ext cx="655899" cy="1286677"/>
          </a:xfrm>
          <a:prstGeom prst="bentConnector2">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2" name="Elbow Connector 21">
            <a:extLst>
              <a:ext uri="{FF2B5EF4-FFF2-40B4-BE49-F238E27FC236}">
                <a16:creationId xmlns:a16="http://schemas.microsoft.com/office/drawing/2014/main" id="{185489F5-83BE-F81E-F469-372AA6969569}"/>
              </a:ext>
            </a:extLst>
          </p:cNvPr>
          <p:cNvCxnSpPr>
            <a:stCxn id="11" idx="3"/>
            <a:endCxn id="18" idx="1"/>
          </p:cNvCxnSpPr>
          <p:nvPr/>
        </p:nvCxnSpPr>
        <p:spPr bwMode="auto">
          <a:xfrm flipV="1">
            <a:off x="4348149" y="2115048"/>
            <a:ext cx="472011" cy="1448501"/>
          </a:xfrm>
          <a:prstGeom prst="bentConnector3">
            <a:avLst>
              <a:gd name="adj1" fmla="val 47638"/>
            </a:avLst>
          </a:prstGeom>
          <a:noFill/>
          <a:ln w="34925" cap="flat" cmpd="sng" algn="ctr">
            <a:solidFill>
              <a:srgbClr val="822433"/>
            </a:solidFill>
            <a:prstDash val="solid"/>
            <a:miter lim="800000"/>
            <a:headEnd type="none" w="med" len="med"/>
            <a:tailEnd type="triangle" w="lg"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9" name="TextBox 28">
            <a:extLst>
              <a:ext uri="{FF2B5EF4-FFF2-40B4-BE49-F238E27FC236}">
                <a16:creationId xmlns:a16="http://schemas.microsoft.com/office/drawing/2014/main" id="{CC902800-BD87-1276-9EE7-595C48A00056}"/>
              </a:ext>
            </a:extLst>
          </p:cNvPr>
          <p:cNvSpPr txBox="1"/>
          <p:nvPr/>
        </p:nvSpPr>
        <p:spPr>
          <a:xfrm>
            <a:off x="2195447" y="4406382"/>
            <a:ext cx="360040" cy="307777"/>
          </a:xfrm>
          <a:prstGeom prst="rect">
            <a:avLst/>
          </a:prstGeom>
          <a:noFill/>
        </p:spPr>
        <p:txBody>
          <a:bodyPr wrap="square" rtlCol="0">
            <a:spAutoFit/>
          </a:bodyPr>
          <a:lstStyle/>
          <a:p>
            <a:r>
              <a:rPr lang="en-US" sz="1400" dirty="0">
                <a:solidFill>
                  <a:srgbClr val="000000"/>
                </a:solidFill>
                <a:latin typeface="Abadi" panose="020B0604020104020204" pitchFamily="34" charset="0"/>
              </a:rPr>
              <a:t>a)</a:t>
            </a:r>
          </a:p>
        </p:txBody>
      </p:sp>
      <p:sp>
        <p:nvSpPr>
          <p:cNvPr id="30" name="TextBox 29">
            <a:extLst>
              <a:ext uri="{FF2B5EF4-FFF2-40B4-BE49-F238E27FC236}">
                <a16:creationId xmlns:a16="http://schemas.microsoft.com/office/drawing/2014/main" id="{70CF1E2A-68FF-95BC-C038-4171B4885F43}"/>
              </a:ext>
            </a:extLst>
          </p:cNvPr>
          <p:cNvSpPr txBox="1"/>
          <p:nvPr/>
        </p:nvSpPr>
        <p:spPr>
          <a:xfrm>
            <a:off x="6611133" y="3396786"/>
            <a:ext cx="360040" cy="307777"/>
          </a:xfrm>
          <a:prstGeom prst="rect">
            <a:avLst/>
          </a:prstGeom>
          <a:noFill/>
        </p:spPr>
        <p:txBody>
          <a:bodyPr wrap="square" rtlCol="0">
            <a:spAutoFit/>
          </a:bodyPr>
          <a:lstStyle/>
          <a:p>
            <a:r>
              <a:rPr lang="en-US" sz="1400" dirty="0">
                <a:solidFill>
                  <a:srgbClr val="000000"/>
                </a:solidFill>
                <a:latin typeface="Abadi" panose="020B0604020104020204" pitchFamily="34" charset="0"/>
              </a:rPr>
              <a:t>b)</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7E5C208-63A7-ACDA-4A67-FA3CFBBDFFF4}"/>
                  </a:ext>
                </a:extLst>
              </p:cNvPr>
              <p:cNvSpPr txBox="1"/>
              <p:nvPr/>
            </p:nvSpPr>
            <p:spPr>
              <a:xfrm>
                <a:off x="5148064" y="3861048"/>
                <a:ext cx="3527624" cy="247426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0000"/>
                    </a:solidFill>
                    <a:latin typeface="Abadi" panose="020B0604020104020204" pitchFamily="34" charset="0"/>
                  </a:rPr>
                  <a:t>Spherical disparity:</a:t>
                </a:r>
              </a:p>
              <a:p>
                <a:r>
                  <a:rPr lang="en-US" sz="1400" dirty="0">
                    <a:solidFill>
                      <a:srgbClr val="000000"/>
                    </a:solidFill>
                    <a:latin typeface="Abadi" panose="020B0604020104020204" pitchFamily="34" charset="0"/>
                  </a:rPr>
                  <a:t> </a:t>
                </a:r>
              </a:p>
              <a:p>
                <a:pPr/>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𝑑</m:t>
                          </m:r>
                        </m:e>
                        <m:sub>
                          <m:r>
                            <a:rPr lang="en-US" sz="1400" b="0" i="1" smtClean="0">
                              <a:solidFill>
                                <a:srgbClr val="000000"/>
                              </a:solidFill>
                              <a:latin typeface="Cambria Math" panose="02040503050406030204" pitchFamily="18" charset="0"/>
                            </a:rPr>
                            <m:t>𝑠</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𝛼</m:t>
                          </m:r>
                        </m:e>
                        <m:sub>
                          <m:r>
                            <a:rPr lang="en-US" sz="1400" b="0" i="1" smtClean="0">
                              <a:solidFill>
                                <a:srgbClr val="000000"/>
                              </a:solidFill>
                              <a:latin typeface="Cambria Math" panose="02040503050406030204" pitchFamily="18" charset="0"/>
                            </a:rPr>
                            <m:t>𝑙</m:t>
                          </m:r>
                        </m:sub>
                      </m:sSub>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m:t>
                      </m:r>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𝛼</m:t>
                          </m:r>
                        </m:e>
                        <m:sub>
                          <m:r>
                            <a:rPr lang="en-US" sz="1400" b="0" i="1" smtClean="0">
                              <a:solidFill>
                                <a:srgbClr val="000000"/>
                              </a:solidFill>
                              <a:latin typeface="Cambria Math" panose="02040503050406030204" pitchFamily="18" charset="0"/>
                              <a:ea typeface="Cambria Math" panose="02040503050406030204" pitchFamily="18" charset="0"/>
                            </a:rPr>
                            <m:t>𝑟</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𝑓</m:t>
                          </m:r>
                        </m:e>
                        <m:sub>
                          <m:r>
                            <a:rPr lang="en-US" sz="1400" b="0" i="1" smtClean="0">
                              <a:solidFill>
                                <a:srgbClr val="000000"/>
                              </a:solidFill>
                              <a:latin typeface="Cambria Math" panose="02040503050406030204" pitchFamily="18" charset="0"/>
                            </a:rPr>
                            <m:t>𝑠</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𝜃</m:t>
                          </m:r>
                        </m:e>
                        <m:sub>
                          <m:r>
                            <a:rPr lang="en-US" sz="1400" b="0" i="1" smtClean="0">
                              <a:solidFill>
                                <a:srgbClr val="000000"/>
                              </a:solidFill>
                              <a:latin typeface="Cambria Math" panose="02040503050406030204" pitchFamily="18" charset="0"/>
                            </a:rPr>
                            <m:t>𝑙</m:t>
                          </m:r>
                        </m:sub>
                      </m:sSub>
                      <m:r>
                        <a:rPr lang="en-US" sz="1400" b="0" i="1" smtClean="0">
                          <a:solidFill>
                            <a:srgbClr val="000000"/>
                          </a:solidFill>
                          <a:latin typeface="Cambria Math" panose="02040503050406030204" pitchFamily="18" charset="0"/>
                        </a:rPr>
                        <m:t> −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𝜃</m:t>
                          </m:r>
                        </m:e>
                        <m:sub>
                          <m:r>
                            <a:rPr lang="en-US" sz="1400" b="0" i="1" smtClean="0">
                              <a:solidFill>
                                <a:srgbClr val="000000"/>
                              </a:solidFill>
                              <a:latin typeface="Cambria Math" panose="02040503050406030204" pitchFamily="18" charset="0"/>
                            </a:rPr>
                            <m:t>𝑟</m:t>
                          </m:r>
                        </m:sub>
                      </m:sSub>
                      <m:r>
                        <a:rPr lang="en-US" sz="1400" b="0" i="1" smtClean="0">
                          <a:solidFill>
                            <a:srgbClr val="000000"/>
                          </a:solidFill>
                          <a:latin typeface="Cambria Math" panose="02040503050406030204" pitchFamily="18" charset="0"/>
                        </a:rPr>
                        <m:t>)</m:t>
                      </m:r>
                    </m:oMath>
                  </m:oMathPara>
                </a14:m>
                <a:endParaRPr lang="en-US" sz="1400" dirty="0">
                  <a:solidFill>
                    <a:srgbClr val="000000"/>
                  </a:solidFill>
                  <a:latin typeface="Abadi" panose="020B0604020104020204" pitchFamily="34" charset="0"/>
                </a:endParaRPr>
              </a:p>
              <a:p>
                <a:endParaRPr lang="en-US" sz="1400" dirty="0">
                  <a:solidFill>
                    <a:srgbClr val="000000"/>
                  </a:solidFill>
                  <a:latin typeface="Abadi" panose="020B0604020104020204" pitchFamily="34" charset="0"/>
                </a:endParaRPr>
              </a:p>
              <a:p>
                <a:pPr marL="285750" indent="-285750">
                  <a:buFont typeface="Arial" panose="020B0604020202020204" pitchFamily="34" charset="0"/>
                  <a:buChar char="•"/>
                </a:pPr>
                <a:r>
                  <a:rPr lang="en-US" sz="1400" dirty="0">
                    <a:solidFill>
                      <a:srgbClr val="000000"/>
                    </a:solidFill>
                    <a:latin typeface="Abadi" panose="020B0604020104020204" pitchFamily="34" charset="0"/>
                  </a:rPr>
                  <a:t>Spherical Depth: </a:t>
                </a:r>
              </a:p>
              <a:p>
                <a:pP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𝜌</m:t>
                          </m:r>
                        </m:e>
                        <m:sub>
                          <m:r>
                            <a:rPr lang="en-US" sz="1400" b="0" i="1" smtClean="0">
                              <a:solidFill>
                                <a:srgbClr val="000000"/>
                              </a:solidFill>
                              <a:latin typeface="Cambria Math" panose="02040503050406030204" pitchFamily="18" charset="0"/>
                            </a:rPr>
                            <m:t>𝑙</m:t>
                          </m:r>
                        </m:sub>
                      </m:sSub>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𝑏</m:t>
                          </m:r>
                        </m:e>
                        <m:sub>
                          <m:r>
                            <a:rPr lang="en-US" sz="1400" b="0" i="1" smtClean="0">
                              <a:solidFill>
                                <a:srgbClr val="000000"/>
                              </a:solidFill>
                              <a:latin typeface="Cambria Math" panose="02040503050406030204" pitchFamily="18" charset="0"/>
                            </a:rPr>
                            <m:t>𝑠</m:t>
                          </m:r>
                          <m:r>
                            <a:rPr lang="en-US" sz="1400" b="0" i="1" smtClean="0">
                              <a:solidFill>
                                <a:srgbClr val="000000"/>
                              </a:solidFill>
                              <a:latin typeface="Cambria Math" panose="02040503050406030204" pitchFamily="18" charset="0"/>
                            </a:rPr>
                            <m:t> </m:t>
                          </m:r>
                        </m:sub>
                      </m:sSub>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𝑠𝑖𝑛</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𝜃</m:t>
                              </m:r>
                            </m:e>
                            <m:sub>
                              <m:r>
                                <a:rPr lang="en-US" sz="1400" b="0" i="1" smtClean="0">
                                  <a:solidFill>
                                    <a:srgbClr val="000000"/>
                                  </a:solidFill>
                                  <a:latin typeface="Cambria Math" panose="02040503050406030204" pitchFamily="18" charset="0"/>
                                </a:rPr>
                                <m:t>𝑟</m:t>
                              </m:r>
                            </m:sub>
                          </m:sSub>
                        </m:num>
                        <m:den>
                          <m:r>
                            <a:rPr lang="en-US" sz="1400" b="0" i="1" smtClean="0">
                              <a:solidFill>
                                <a:srgbClr val="000000"/>
                              </a:solidFill>
                              <a:latin typeface="Cambria Math" panose="02040503050406030204" pitchFamily="18" charset="0"/>
                            </a:rPr>
                            <m:t>𝑠𝑖𝑛</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𝜃</m:t>
                              </m:r>
                            </m:e>
                            <m:sub>
                              <m:r>
                                <a:rPr lang="en-US" sz="1400" b="0" i="1" smtClean="0">
                                  <a:solidFill>
                                    <a:srgbClr val="000000"/>
                                  </a:solidFill>
                                  <a:latin typeface="Cambria Math" panose="02040503050406030204" pitchFamily="18" charset="0"/>
                                </a:rPr>
                                <m:t>𝑙</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𝑠𝑖𝑛</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𝜃</m:t>
                              </m:r>
                            </m:e>
                            <m:sub>
                              <m:r>
                                <a:rPr lang="en-US" sz="1400" b="0" i="1" smtClean="0">
                                  <a:solidFill>
                                    <a:srgbClr val="000000"/>
                                  </a:solidFill>
                                  <a:latin typeface="Cambria Math" panose="02040503050406030204" pitchFamily="18" charset="0"/>
                                </a:rPr>
                                <m:t>𝑟</m:t>
                              </m:r>
                            </m:sub>
                          </m:sSub>
                        </m:den>
                      </m:f>
                      <m:r>
                        <a:rPr lang="en-US" sz="1400" b="0" i="1" smtClean="0">
                          <a:solidFill>
                            <a:srgbClr val="000000"/>
                          </a:solidFill>
                          <a:latin typeface="Cambria Math" panose="02040503050406030204" pitchFamily="18" charset="0"/>
                        </a:rPr>
                        <m:t> </m:t>
                      </m:r>
                    </m:oMath>
                  </m:oMathPara>
                </a14:m>
                <a:endParaRPr lang="en-US" sz="1400" dirty="0">
                  <a:solidFill>
                    <a:srgbClr val="000000"/>
                  </a:solidFill>
                  <a:latin typeface="Abadi" panose="020B0604020104020204" pitchFamily="34" charset="0"/>
                </a:endParaRPr>
              </a:p>
              <a:p>
                <a:pPr marL="285750" indent="-285750">
                  <a:buFont typeface="Arial" panose="020B0604020202020204" pitchFamily="34" charset="0"/>
                  <a:buChar char="•"/>
                </a:pPr>
                <a:r>
                  <a:rPr lang="en-US" sz="1400" dirty="0">
                    <a:solidFill>
                      <a:srgbClr val="000000"/>
                    </a:solidFill>
                    <a:latin typeface="Abadi" panose="020B0604020104020204" pitchFamily="34" charset="0"/>
                  </a:rPr>
                  <a:t>Spherical disparity is independent of intrinsic parameters of spherical camera. </a:t>
                </a:r>
              </a:p>
              <a:p>
                <a:endParaRPr lang="en-US" sz="1400" dirty="0">
                  <a:solidFill>
                    <a:srgbClr val="000000"/>
                  </a:solidFill>
                  <a:latin typeface="Abadi" panose="020B0604020104020204" pitchFamily="34" charset="0"/>
                </a:endParaRPr>
              </a:p>
            </p:txBody>
          </p:sp>
        </mc:Choice>
        <mc:Fallback xmlns="">
          <p:sp>
            <p:nvSpPr>
              <p:cNvPr id="32" name="TextBox 31">
                <a:extLst>
                  <a:ext uri="{FF2B5EF4-FFF2-40B4-BE49-F238E27FC236}">
                    <a16:creationId xmlns:a16="http://schemas.microsoft.com/office/drawing/2014/main" id="{F7E5C208-63A7-ACDA-4A67-FA3CFBBDFFF4}"/>
                  </a:ext>
                </a:extLst>
              </p:cNvPr>
              <p:cNvSpPr txBox="1">
                <a:spLocks noRot="1" noChangeAspect="1" noMove="1" noResize="1" noEditPoints="1" noAdjustHandles="1" noChangeArrowheads="1" noChangeShapeType="1" noTextEdit="1"/>
              </p:cNvSpPr>
              <p:nvPr/>
            </p:nvSpPr>
            <p:spPr>
              <a:xfrm>
                <a:off x="5148064" y="3861048"/>
                <a:ext cx="3527624" cy="2474267"/>
              </a:xfrm>
              <a:prstGeom prst="rect">
                <a:avLst/>
              </a:prstGeom>
              <a:blipFill>
                <a:blip r:embed="rId5"/>
                <a:stretch>
                  <a:fillRect l="-358"/>
                </a:stretch>
              </a:blipFill>
            </p:spPr>
            <p:txBody>
              <a:bodyPr/>
              <a:lstStyle/>
              <a:p>
                <a:r>
                  <a:rPr lang="en-US">
                    <a:noFill/>
                  </a:rPr>
                  <a:t> </a:t>
                </a:r>
              </a:p>
            </p:txBody>
          </p:sp>
        </mc:Fallback>
      </mc:AlternateContent>
    </p:spTree>
    <p:extLst>
      <p:ext uri="{BB962C8B-B14F-4D97-AF65-F5344CB8AC3E}">
        <p14:creationId xmlns:p14="http://schemas.microsoft.com/office/powerpoint/2010/main" val="560413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dirty="0"/>
              <a:t>Dataset</a:t>
            </a:r>
            <a:br>
              <a:rPr lang="en-US" dirty="0"/>
            </a:br>
            <a:r>
              <a:rPr lang="en-US" sz="2000" b="0" dirty="0">
                <a:solidFill>
                  <a:srgbClr val="000000"/>
                </a:solidFill>
              </a:rPr>
              <a:t>Setup</a:t>
            </a: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a:xfrm>
            <a:off x="7506997" y="7874299"/>
            <a:ext cx="1363163" cy="239223"/>
          </a:xfrm>
        </p:spPr>
        <p:txBody>
          <a:bodyPr/>
          <a:lstStyle/>
          <a:p>
            <a:pPr>
              <a:defRPr/>
            </a:pPr>
            <a:r>
              <a:rPr lang="it-IT" altLang="it-IT" dirty="0"/>
              <a:t>page </a:t>
            </a:r>
            <a:fld id="{9A4B1F56-FC73-4FFE-8F59-D9DC09D937DD}" type="slidenum">
              <a:rPr lang="it-IT" altLang="it-IT" smtClean="0"/>
              <a:pPr>
                <a:defRPr/>
              </a:pPr>
              <a:t>5</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cxnSp>
        <p:nvCxnSpPr>
          <p:cNvPr id="20" name="Elbow Connector 19">
            <a:extLst>
              <a:ext uri="{FF2B5EF4-FFF2-40B4-BE49-F238E27FC236}">
                <a16:creationId xmlns:a16="http://schemas.microsoft.com/office/drawing/2014/main" id="{4CDA58E1-DE48-9076-D93E-2EB5B1158DBD}"/>
              </a:ext>
            </a:extLst>
          </p:cNvPr>
          <p:cNvCxnSpPr/>
          <p:nvPr/>
        </p:nvCxnSpPr>
        <p:spPr bwMode="auto">
          <a:xfrm flipV="1">
            <a:off x="4348149" y="2276872"/>
            <a:ext cx="655899" cy="1286677"/>
          </a:xfrm>
          <a:prstGeom prst="bentConnector2">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pic>
        <p:nvPicPr>
          <p:cNvPr id="7" name="Picture 6" descr="A close-up of a device&#10;&#10;Description automatically generated with low confidence">
            <a:extLst>
              <a:ext uri="{FF2B5EF4-FFF2-40B4-BE49-F238E27FC236}">
                <a16:creationId xmlns:a16="http://schemas.microsoft.com/office/drawing/2014/main" id="{19BF90CC-A323-FB82-47DF-BCA510DDC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449626"/>
            <a:ext cx="3489700" cy="4941168"/>
          </a:xfrm>
          <a:prstGeom prst="rect">
            <a:avLst/>
          </a:prstGeom>
        </p:spPr>
      </p:pic>
      <p:sp>
        <p:nvSpPr>
          <p:cNvPr id="8" name="TextBox 7">
            <a:extLst>
              <a:ext uri="{FF2B5EF4-FFF2-40B4-BE49-F238E27FC236}">
                <a16:creationId xmlns:a16="http://schemas.microsoft.com/office/drawing/2014/main" id="{B76CEF2B-2C1A-466D-7E7E-F4E900ED81BA}"/>
              </a:ext>
            </a:extLst>
          </p:cNvPr>
          <p:cNvSpPr txBox="1"/>
          <p:nvPr/>
        </p:nvSpPr>
        <p:spPr>
          <a:xfrm>
            <a:off x="1074963" y="2391826"/>
            <a:ext cx="3600003" cy="2277547"/>
          </a:xfrm>
          <a:prstGeom prst="rect">
            <a:avLst/>
          </a:prstGeom>
          <a:noFill/>
        </p:spPr>
        <p:txBody>
          <a:bodyPr wrap="square" rtlCol="0">
            <a:spAutoFit/>
          </a:bodyPr>
          <a:lstStyle/>
          <a:p>
            <a:r>
              <a:rPr lang="en-US" sz="1600" dirty="0">
                <a:solidFill>
                  <a:srgbClr val="822433"/>
                </a:solidFill>
                <a:latin typeface="Abadi" panose="020B0604020104020204" pitchFamily="34" charset="0"/>
              </a:rPr>
              <a:t>Components</a:t>
            </a:r>
          </a:p>
          <a:p>
            <a:endParaRPr lang="en-US" sz="1400" dirty="0">
              <a:solidFill>
                <a:srgbClr val="000000"/>
              </a:solidFill>
              <a:latin typeface="Abadi" panose="020B0604020104020204" pitchFamily="34" charset="0"/>
            </a:endParaRPr>
          </a:p>
          <a:p>
            <a:pPr marL="285750" indent="-285750">
              <a:buFont typeface="Arial" panose="020B0604020202020204" pitchFamily="34" charset="0"/>
              <a:buChar char="•"/>
            </a:pPr>
            <a:r>
              <a:rPr lang="en-US" sz="1400" dirty="0">
                <a:solidFill>
                  <a:srgbClr val="000000"/>
                </a:solidFill>
                <a:latin typeface="Abadi" panose="020B0604020104020204" pitchFamily="34" charset="0"/>
              </a:rPr>
              <a:t>Two 360°Ricoh Theta V cameras.</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Lidar Ouster OS1, 64</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Jetson AGX Xavier, (Ubuntu 18.04)</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Liteon Battery </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LCD screen </a:t>
            </a:r>
          </a:p>
          <a:p>
            <a:pPr marL="285750" indent="-285750">
              <a:buFont typeface="Arial" panose="020B0604020202020204" pitchFamily="34" charset="0"/>
              <a:buChar char="•"/>
            </a:pPr>
            <a:r>
              <a:rPr lang="en-US" sz="1400" dirty="0">
                <a:solidFill>
                  <a:srgbClr val="000000"/>
                </a:solidFill>
                <a:latin typeface="Abadi" panose="020B0604020104020204" pitchFamily="34" charset="0"/>
              </a:rPr>
              <a:t>Controller </a:t>
            </a:r>
          </a:p>
          <a:p>
            <a:pPr marL="285750" indent="-285750">
              <a:buFont typeface="Arial" panose="020B0604020202020204" pitchFamily="34" charset="0"/>
              <a:buChar char="•"/>
            </a:pPr>
            <a:endParaRPr lang="en-US" sz="1400" dirty="0">
              <a:solidFill>
                <a:srgbClr val="000000"/>
              </a:solidFill>
              <a:latin typeface="Abadi" panose="020B0604020104020204" pitchFamily="34" charset="0"/>
            </a:endParaRPr>
          </a:p>
          <a:p>
            <a:endParaRPr lang="en-US" sz="1400" dirty="0">
              <a:solidFill>
                <a:srgbClr val="000000"/>
              </a:solidFill>
              <a:latin typeface="Abadi" panose="020B0604020104020204" pitchFamily="34" charset="0"/>
            </a:endParaRPr>
          </a:p>
        </p:txBody>
      </p:sp>
      <p:sp>
        <p:nvSpPr>
          <p:cNvPr id="10" name="TextBox 9">
            <a:extLst>
              <a:ext uri="{FF2B5EF4-FFF2-40B4-BE49-F238E27FC236}">
                <a16:creationId xmlns:a16="http://schemas.microsoft.com/office/drawing/2014/main" id="{516BBBC0-C298-95A8-FD11-14C27C0C85FB}"/>
              </a:ext>
            </a:extLst>
          </p:cNvPr>
          <p:cNvSpPr txBox="1"/>
          <p:nvPr/>
        </p:nvSpPr>
        <p:spPr>
          <a:xfrm>
            <a:off x="5884802" y="5430845"/>
            <a:ext cx="2736304" cy="307777"/>
          </a:xfrm>
          <a:prstGeom prst="rect">
            <a:avLst/>
          </a:prstGeom>
          <a:noFill/>
        </p:spPr>
        <p:txBody>
          <a:bodyPr wrap="square" rtlCol="0">
            <a:spAutoFit/>
          </a:bodyPr>
          <a:lstStyle/>
          <a:p>
            <a:pPr algn="ctr"/>
            <a:r>
              <a:rPr lang="en-US" sz="1400" dirty="0">
                <a:solidFill>
                  <a:srgbClr val="000000"/>
                </a:solidFill>
                <a:latin typeface="Abadi" panose="020B0604020104020204" pitchFamily="34" charset="0"/>
              </a:rPr>
              <a:t> Data acquisition setup. </a:t>
            </a:r>
          </a:p>
        </p:txBody>
      </p:sp>
      <p:pic>
        <p:nvPicPr>
          <p:cNvPr id="1026" name="Picture 2">
            <a:extLst>
              <a:ext uri="{FF2B5EF4-FFF2-40B4-BE49-F238E27FC236}">
                <a16:creationId xmlns:a16="http://schemas.microsoft.com/office/drawing/2014/main" id="{E56C1143-7650-E66C-BC45-26BF0B8F5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726" y="1664292"/>
            <a:ext cx="1744849" cy="114505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740B11D5-F76E-A18B-2BB8-AF3E9268D133}"/>
              </a:ext>
            </a:extLst>
          </p:cNvPr>
          <p:cNvSpPr txBox="1">
            <a:spLocks/>
          </p:cNvSpPr>
          <p:nvPr/>
        </p:nvSpPr>
        <p:spPr bwMode="auto">
          <a:xfrm>
            <a:off x="65532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it-IT"/>
            </a:defPPr>
            <a:lvl1pPr algn="r" rtl="0" eaLnBrk="0" fontAlgn="base" hangingPunct="0">
              <a:spcBef>
                <a:spcPct val="0"/>
              </a:spcBef>
              <a:spcAft>
                <a:spcPct val="0"/>
              </a:spcAft>
              <a:defRPr sz="1100" kern="1200">
                <a:solidFill>
                  <a:schemeClr val="bg1"/>
                </a:solidFill>
                <a:latin typeface="Cambria Math" panose="02040503050406030204" pitchFamily="18" charset="0"/>
                <a:ea typeface="Cambria Math" panose="02040503050406030204" pitchFamily="18" charset="0"/>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a:lstStyle>
          <a:p>
            <a:pPr>
              <a:defRPr/>
            </a:pPr>
            <a:r>
              <a:rPr lang="it-IT" altLang="it-IT" dirty="0"/>
              <a:t>Page 5</a:t>
            </a:r>
          </a:p>
        </p:txBody>
      </p:sp>
    </p:spTree>
    <p:extLst>
      <p:ext uri="{BB962C8B-B14F-4D97-AF65-F5344CB8AC3E}">
        <p14:creationId xmlns:p14="http://schemas.microsoft.com/office/powerpoint/2010/main" val="330683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dirty="0"/>
              <a:t>Dataset</a:t>
            </a:r>
            <a:br>
              <a:rPr lang="en-US" dirty="0"/>
            </a:br>
            <a:r>
              <a:rPr lang="en-US" sz="2000" b="0" dirty="0">
                <a:solidFill>
                  <a:srgbClr val="000000"/>
                </a:solidFill>
              </a:rPr>
              <a:t>Synchronization </a:t>
            </a: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6</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cxnSp>
        <p:nvCxnSpPr>
          <p:cNvPr id="20" name="Elbow Connector 19">
            <a:extLst>
              <a:ext uri="{FF2B5EF4-FFF2-40B4-BE49-F238E27FC236}">
                <a16:creationId xmlns:a16="http://schemas.microsoft.com/office/drawing/2014/main" id="{4CDA58E1-DE48-9076-D93E-2EB5B1158DBD}"/>
              </a:ext>
            </a:extLst>
          </p:cNvPr>
          <p:cNvCxnSpPr/>
          <p:nvPr/>
        </p:nvCxnSpPr>
        <p:spPr bwMode="auto">
          <a:xfrm flipV="1">
            <a:off x="4348149" y="2276872"/>
            <a:ext cx="655899" cy="1286677"/>
          </a:xfrm>
          <a:prstGeom prst="bentConnector2">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pic>
        <p:nvPicPr>
          <p:cNvPr id="14" name="Picture 13" descr="A picture containing screenshot, black, darkness&#10;&#10;Description automatically generated">
            <a:extLst>
              <a:ext uri="{FF2B5EF4-FFF2-40B4-BE49-F238E27FC236}">
                <a16:creationId xmlns:a16="http://schemas.microsoft.com/office/drawing/2014/main" id="{FB0EC28C-C925-2F02-0517-ED5D227C3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52736"/>
            <a:ext cx="7772400" cy="4217292"/>
          </a:xfrm>
          <a:prstGeom prst="rect">
            <a:avLst/>
          </a:prstGeom>
        </p:spPr>
      </p:pic>
      <p:sp>
        <p:nvSpPr>
          <p:cNvPr id="15" name="TextBox 14">
            <a:extLst>
              <a:ext uri="{FF2B5EF4-FFF2-40B4-BE49-F238E27FC236}">
                <a16:creationId xmlns:a16="http://schemas.microsoft.com/office/drawing/2014/main" id="{3F0DEDC6-77F5-9BCE-454B-6F2AC07203F6}"/>
              </a:ext>
            </a:extLst>
          </p:cNvPr>
          <p:cNvSpPr txBox="1"/>
          <p:nvPr/>
        </p:nvSpPr>
        <p:spPr>
          <a:xfrm>
            <a:off x="3124199" y="5162995"/>
            <a:ext cx="2895601" cy="307777"/>
          </a:xfrm>
          <a:prstGeom prst="rect">
            <a:avLst/>
          </a:prstGeom>
          <a:noFill/>
        </p:spPr>
        <p:txBody>
          <a:bodyPr wrap="square" rtlCol="0">
            <a:spAutoFit/>
          </a:bodyPr>
          <a:lstStyle/>
          <a:p>
            <a:pPr algn="ctr"/>
            <a:r>
              <a:rPr lang="en-US" sz="1400" dirty="0">
                <a:solidFill>
                  <a:srgbClr val="000000"/>
                </a:solidFill>
                <a:latin typeface="Abadi" panose="020B0604020104020204" pitchFamily="34" charset="0"/>
              </a:rPr>
              <a:t> Synchronization diagram.</a:t>
            </a:r>
          </a:p>
        </p:txBody>
      </p:sp>
    </p:spTree>
    <p:extLst>
      <p:ext uri="{BB962C8B-B14F-4D97-AF65-F5344CB8AC3E}">
        <p14:creationId xmlns:p14="http://schemas.microsoft.com/office/powerpoint/2010/main" val="307499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dirty="0"/>
              <a:t>Dataset</a:t>
            </a:r>
            <a:br>
              <a:rPr lang="en-US" dirty="0"/>
            </a:br>
            <a:r>
              <a:rPr lang="en-US" sz="2000" b="0" dirty="0">
                <a:solidFill>
                  <a:srgbClr val="000000"/>
                </a:solidFill>
              </a:rPr>
              <a:t>Format matching &amp; Rectification</a:t>
            </a: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7</a:t>
            </a:fld>
            <a:endParaRPr lang="it-IT" altLang="it-IT" dirty="0"/>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cxnSp>
        <p:nvCxnSpPr>
          <p:cNvPr id="20" name="Elbow Connector 19">
            <a:extLst>
              <a:ext uri="{FF2B5EF4-FFF2-40B4-BE49-F238E27FC236}">
                <a16:creationId xmlns:a16="http://schemas.microsoft.com/office/drawing/2014/main" id="{4CDA58E1-DE48-9076-D93E-2EB5B1158DBD}"/>
              </a:ext>
            </a:extLst>
          </p:cNvPr>
          <p:cNvCxnSpPr/>
          <p:nvPr/>
        </p:nvCxnSpPr>
        <p:spPr bwMode="auto">
          <a:xfrm flipV="1">
            <a:off x="4348149" y="2276872"/>
            <a:ext cx="655899" cy="1286677"/>
          </a:xfrm>
          <a:prstGeom prst="bentConnector2">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pic>
        <p:nvPicPr>
          <p:cNvPr id="7" name="Picture 6" descr="A screenshot of a video game&#10;&#10;Description automatically generated with low confidence">
            <a:extLst>
              <a:ext uri="{FF2B5EF4-FFF2-40B4-BE49-F238E27FC236}">
                <a16:creationId xmlns:a16="http://schemas.microsoft.com/office/drawing/2014/main" id="{32EEB4E8-87E6-4611-9389-B066A5806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289" y="1382407"/>
            <a:ext cx="7769801" cy="4762800"/>
          </a:xfrm>
          <a:prstGeom prst="rect">
            <a:avLst/>
          </a:prstGeom>
          <a:ln>
            <a:solidFill>
              <a:schemeClr val="bg1"/>
            </a:solidFill>
          </a:ln>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DDABF80-3F4D-C1B9-A8E0-A8C9CD7F72D0}"/>
                  </a:ext>
                </a:extLst>
              </p14:cNvPr>
              <p14:cNvContentPartPr/>
              <p14:nvPr/>
            </p14:nvContentPartPr>
            <p14:xfrm>
              <a:off x="1108966" y="4533360"/>
              <a:ext cx="501120" cy="360"/>
            </p14:xfrm>
          </p:contentPart>
        </mc:Choice>
        <mc:Fallback xmlns="">
          <p:pic>
            <p:nvPicPr>
              <p:cNvPr id="3" name="Ink 2">
                <a:extLst>
                  <a:ext uri="{FF2B5EF4-FFF2-40B4-BE49-F238E27FC236}">
                    <a16:creationId xmlns:a16="http://schemas.microsoft.com/office/drawing/2014/main" id="{BDDABF80-3F4D-C1B9-A8E0-A8C9CD7F72D0}"/>
                  </a:ext>
                </a:extLst>
              </p:cNvPr>
              <p:cNvPicPr/>
              <p:nvPr/>
            </p:nvPicPr>
            <p:blipFill>
              <a:blip r:embed="rId5"/>
              <a:stretch>
                <a:fillRect/>
              </a:stretch>
            </p:blipFill>
            <p:spPr>
              <a:xfrm>
                <a:off x="1055326" y="4425360"/>
                <a:ext cx="608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7E921AF-BE57-745A-1A1D-1A60DFBDFB96}"/>
                  </a:ext>
                </a:extLst>
              </p14:cNvPr>
              <p14:cNvContentPartPr/>
              <p14:nvPr/>
            </p14:nvContentPartPr>
            <p14:xfrm>
              <a:off x="1030126" y="4534080"/>
              <a:ext cx="540360" cy="13320"/>
            </p14:xfrm>
          </p:contentPart>
        </mc:Choice>
        <mc:Fallback xmlns="">
          <p:pic>
            <p:nvPicPr>
              <p:cNvPr id="4" name="Ink 3">
                <a:extLst>
                  <a:ext uri="{FF2B5EF4-FFF2-40B4-BE49-F238E27FC236}">
                    <a16:creationId xmlns:a16="http://schemas.microsoft.com/office/drawing/2014/main" id="{C7E921AF-BE57-745A-1A1D-1A60DFBDFB96}"/>
                  </a:ext>
                </a:extLst>
              </p:cNvPr>
              <p:cNvPicPr/>
              <p:nvPr/>
            </p:nvPicPr>
            <p:blipFill>
              <a:blip r:embed="rId7"/>
              <a:stretch>
                <a:fillRect/>
              </a:stretch>
            </p:blipFill>
            <p:spPr>
              <a:xfrm>
                <a:off x="976126" y="4426080"/>
                <a:ext cx="6480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65FA95E-9D35-AC4F-2984-D082998079C7}"/>
                  </a:ext>
                </a:extLst>
              </p14:cNvPr>
              <p14:cNvContentPartPr/>
              <p14:nvPr/>
            </p14:nvContentPartPr>
            <p14:xfrm>
              <a:off x="941566" y="4459560"/>
              <a:ext cx="2946600" cy="323640"/>
            </p14:xfrm>
          </p:contentPart>
        </mc:Choice>
        <mc:Fallback xmlns="">
          <p:pic>
            <p:nvPicPr>
              <p:cNvPr id="5" name="Ink 4">
                <a:extLst>
                  <a:ext uri="{FF2B5EF4-FFF2-40B4-BE49-F238E27FC236}">
                    <a16:creationId xmlns:a16="http://schemas.microsoft.com/office/drawing/2014/main" id="{265FA95E-9D35-AC4F-2984-D082998079C7}"/>
                  </a:ext>
                </a:extLst>
              </p:cNvPr>
              <p:cNvPicPr/>
              <p:nvPr/>
            </p:nvPicPr>
            <p:blipFill>
              <a:blip r:embed="rId9"/>
              <a:stretch>
                <a:fillRect/>
              </a:stretch>
            </p:blipFill>
            <p:spPr>
              <a:xfrm>
                <a:off x="887566" y="4351920"/>
                <a:ext cx="30542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4FF9FAD0-BF1D-DEBC-C4AE-AADE3B186B0D}"/>
                  </a:ext>
                </a:extLst>
              </p14:cNvPr>
              <p14:cNvContentPartPr/>
              <p14:nvPr/>
            </p14:nvContentPartPr>
            <p14:xfrm>
              <a:off x="626206" y="4416360"/>
              <a:ext cx="2896560" cy="362160"/>
            </p14:xfrm>
          </p:contentPart>
        </mc:Choice>
        <mc:Fallback xmlns="">
          <p:pic>
            <p:nvPicPr>
              <p:cNvPr id="8" name="Ink 7">
                <a:extLst>
                  <a:ext uri="{FF2B5EF4-FFF2-40B4-BE49-F238E27FC236}">
                    <a16:creationId xmlns:a16="http://schemas.microsoft.com/office/drawing/2014/main" id="{4FF9FAD0-BF1D-DEBC-C4AE-AADE3B186B0D}"/>
                  </a:ext>
                </a:extLst>
              </p:cNvPr>
              <p:cNvPicPr/>
              <p:nvPr/>
            </p:nvPicPr>
            <p:blipFill>
              <a:blip r:embed="rId11"/>
              <a:stretch>
                <a:fillRect/>
              </a:stretch>
            </p:blipFill>
            <p:spPr>
              <a:xfrm>
                <a:off x="572206" y="4308360"/>
                <a:ext cx="3004200" cy="577800"/>
              </a:xfrm>
              <a:prstGeom prst="rect">
                <a:avLst/>
              </a:prstGeom>
            </p:spPr>
          </p:pic>
        </mc:Fallback>
      </mc:AlternateContent>
      <p:sp>
        <p:nvSpPr>
          <p:cNvPr id="9" name="Rectangle 8">
            <a:extLst>
              <a:ext uri="{FF2B5EF4-FFF2-40B4-BE49-F238E27FC236}">
                <a16:creationId xmlns:a16="http://schemas.microsoft.com/office/drawing/2014/main" id="{41C3D411-E02F-396D-5C48-25831101FAA4}"/>
              </a:ext>
            </a:extLst>
          </p:cNvPr>
          <p:cNvSpPr/>
          <p:nvPr/>
        </p:nvSpPr>
        <p:spPr bwMode="auto">
          <a:xfrm>
            <a:off x="1007846" y="4212988"/>
            <a:ext cx="2880320" cy="668824"/>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0" name="TextBox 9">
            <a:extLst>
              <a:ext uri="{FF2B5EF4-FFF2-40B4-BE49-F238E27FC236}">
                <a16:creationId xmlns:a16="http://schemas.microsoft.com/office/drawing/2014/main" id="{380AC1B3-6F1A-9885-B19E-5888CFD56E7C}"/>
              </a:ext>
            </a:extLst>
          </p:cNvPr>
          <p:cNvSpPr txBox="1"/>
          <p:nvPr/>
        </p:nvSpPr>
        <p:spPr>
          <a:xfrm>
            <a:off x="1374141" y="4260777"/>
            <a:ext cx="2895601" cy="523220"/>
          </a:xfrm>
          <a:prstGeom prst="rect">
            <a:avLst/>
          </a:prstGeom>
          <a:noFill/>
        </p:spPr>
        <p:txBody>
          <a:bodyPr wrap="square" rtlCol="0">
            <a:spAutoFit/>
          </a:bodyPr>
          <a:lstStyle/>
          <a:p>
            <a:r>
              <a:rPr lang="en-US" sz="1400" dirty="0">
                <a:solidFill>
                  <a:srgbClr val="000000"/>
                </a:solidFill>
                <a:latin typeface="Abadi" panose="020B0604020104020204" pitchFamily="34" charset="0"/>
              </a:rPr>
              <a:t> Different format of Depth-map and Spherical images</a:t>
            </a:r>
          </a:p>
        </p:txBody>
      </p:sp>
      <p:sp>
        <p:nvSpPr>
          <p:cNvPr id="12" name="Rectangle 11">
            <a:extLst>
              <a:ext uri="{FF2B5EF4-FFF2-40B4-BE49-F238E27FC236}">
                <a16:creationId xmlns:a16="http://schemas.microsoft.com/office/drawing/2014/main" id="{69C1223B-D652-8AE0-63AE-8B3B0E22387B}"/>
              </a:ext>
            </a:extLst>
          </p:cNvPr>
          <p:cNvSpPr/>
          <p:nvPr/>
        </p:nvSpPr>
        <p:spPr bwMode="auto">
          <a:xfrm>
            <a:off x="4788189" y="5273339"/>
            <a:ext cx="3928350" cy="59946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11" name="TextBox 10">
            <a:extLst>
              <a:ext uri="{FF2B5EF4-FFF2-40B4-BE49-F238E27FC236}">
                <a16:creationId xmlns:a16="http://schemas.microsoft.com/office/drawing/2014/main" id="{489147F5-6DFA-15B1-0DE0-355646F71206}"/>
              </a:ext>
            </a:extLst>
          </p:cNvPr>
          <p:cNvSpPr txBox="1"/>
          <p:nvPr/>
        </p:nvSpPr>
        <p:spPr>
          <a:xfrm>
            <a:off x="5004048" y="5273339"/>
            <a:ext cx="3530689" cy="738664"/>
          </a:xfrm>
          <a:prstGeom prst="rect">
            <a:avLst/>
          </a:prstGeom>
          <a:noFill/>
        </p:spPr>
        <p:txBody>
          <a:bodyPr wrap="square" rtlCol="0">
            <a:spAutoFit/>
          </a:bodyPr>
          <a:lstStyle/>
          <a:p>
            <a:r>
              <a:rPr lang="en-US" sz="1400" dirty="0">
                <a:solidFill>
                  <a:srgbClr val="000000"/>
                </a:solidFill>
                <a:latin typeface="Abadi" panose="020B0604020104020204" pitchFamily="34" charset="0"/>
              </a:rPr>
              <a:t>On top the overlap of the images is shown, Bottom shows the disparity-map of stereo images with semi-global matching system</a:t>
            </a:r>
          </a:p>
        </p:txBody>
      </p:sp>
      <p:sp>
        <p:nvSpPr>
          <p:cNvPr id="13" name="TextBox 12">
            <a:extLst>
              <a:ext uri="{FF2B5EF4-FFF2-40B4-BE49-F238E27FC236}">
                <a16:creationId xmlns:a16="http://schemas.microsoft.com/office/drawing/2014/main" id="{EF830745-172B-1AE8-5CA7-80280E7786B8}"/>
              </a:ext>
            </a:extLst>
          </p:cNvPr>
          <p:cNvSpPr txBox="1"/>
          <p:nvPr/>
        </p:nvSpPr>
        <p:spPr>
          <a:xfrm>
            <a:off x="1065773" y="5364842"/>
            <a:ext cx="3512339" cy="523220"/>
          </a:xfrm>
          <a:prstGeom prst="rect">
            <a:avLst/>
          </a:prstGeom>
          <a:noFill/>
        </p:spPr>
        <p:txBody>
          <a:bodyPr wrap="square" rtlCol="0">
            <a:spAutoFit/>
          </a:bodyPr>
          <a:lstStyle/>
          <a:p>
            <a:r>
              <a:rPr lang="en-US" sz="1400" dirty="0">
                <a:solidFill>
                  <a:srgbClr val="000000"/>
                </a:solidFill>
                <a:latin typeface="Abadi" panose="020B0604020104020204" pitchFamily="34" charset="0"/>
              </a:rPr>
              <a:t>Camera’s image size: 3840 × 1920</a:t>
            </a:r>
          </a:p>
          <a:p>
            <a:r>
              <a:rPr lang="en-US" sz="1400" dirty="0">
                <a:solidFill>
                  <a:srgbClr val="000000"/>
                </a:solidFill>
                <a:latin typeface="Abadi" panose="020B0604020104020204" pitchFamily="34" charset="0"/>
              </a:rPr>
              <a:t>Depth-map: 1024×64</a:t>
            </a:r>
          </a:p>
        </p:txBody>
      </p:sp>
    </p:spTree>
    <p:extLst>
      <p:ext uri="{BB962C8B-B14F-4D97-AF65-F5344CB8AC3E}">
        <p14:creationId xmlns:p14="http://schemas.microsoft.com/office/powerpoint/2010/main" val="438677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dirty="0"/>
              <a:t>Network Architecture </a:t>
            </a:r>
            <a:br>
              <a:rPr lang="en-US" dirty="0"/>
            </a:br>
            <a:r>
              <a:rPr lang="en-US" sz="2000" b="0" dirty="0">
                <a:solidFill>
                  <a:srgbClr val="000000"/>
                </a:solidFill>
              </a:rPr>
              <a:t>Architecture </a:t>
            </a: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8</a:t>
            </a:fld>
            <a:endParaRPr lang="it-IT" altLang="it-IT" dirty="0"/>
          </a:p>
        </p:txBody>
      </p:sp>
      <p:sp>
        <p:nvSpPr>
          <p:cNvPr id="13" name="TextBox 12">
            <a:extLst>
              <a:ext uri="{FF2B5EF4-FFF2-40B4-BE49-F238E27FC236}">
                <a16:creationId xmlns:a16="http://schemas.microsoft.com/office/drawing/2014/main" id="{CFBD131B-9664-648F-716F-1D8943C43F8E}"/>
              </a:ext>
            </a:extLst>
          </p:cNvPr>
          <p:cNvSpPr txBox="1"/>
          <p:nvPr/>
        </p:nvSpPr>
        <p:spPr>
          <a:xfrm>
            <a:off x="536022" y="5151368"/>
            <a:ext cx="8280152" cy="954107"/>
          </a:xfrm>
          <a:prstGeom prst="rect">
            <a:avLst/>
          </a:prstGeom>
          <a:noFill/>
        </p:spPr>
        <p:txBody>
          <a:bodyPr wrap="square" rtlCol="0">
            <a:spAutoFit/>
          </a:bodyPr>
          <a:lstStyle/>
          <a:p>
            <a:pPr algn="just" rtl="0"/>
            <a:r>
              <a:rPr lang="en-GB" sz="1400" dirty="0">
                <a:solidFill>
                  <a:srgbClr val="000000"/>
                </a:solidFill>
                <a:effectLst/>
                <a:latin typeface="Abadi" panose="020B0604020104020204" pitchFamily="34" charset="0"/>
              </a:rPr>
              <a:t>The network primarily comprises three components: a) a dual-branch feature extractor that combines stereo equirectangular images with polar angles in a late fusion setting, b) an ASPP module designed to expand the receptive field, and c) a learnable cost volume that accommodates the nonlinear spherical projection. A Stacked-Hourglass module is employed to generate the final depth map.</a:t>
            </a:r>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cxnSp>
        <p:nvCxnSpPr>
          <p:cNvPr id="20" name="Elbow Connector 19">
            <a:extLst>
              <a:ext uri="{FF2B5EF4-FFF2-40B4-BE49-F238E27FC236}">
                <a16:creationId xmlns:a16="http://schemas.microsoft.com/office/drawing/2014/main" id="{4CDA58E1-DE48-9076-D93E-2EB5B1158DBD}"/>
              </a:ext>
            </a:extLst>
          </p:cNvPr>
          <p:cNvCxnSpPr/>
          <p:nvPr/>
        </p:nvCxnSpPr>
        <p:spPr bwMode="auto">
          <a:xfrm flipV="1">
            <a:off x="4348149" y="2276872"/>
            <a:ext cx="655899" cy="1286677"/>
          </a:xfrm>
          <a:prstGeom prst="bentConnector2">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pic>
        <p:nvPicPr>
          <p:cNvPr id="4" name="Picture 3" descr="A screenshot of a computer&#10;&#10;Description automatically generated with medium confidence">
            <a:extLst>
              <a:ext uri="{FF2B5EF4-FFF2-40B4-BE49-F238E27FC236}">
                <a16:creationId xmlns:a16="http://schemas.microsoft.com/office/drawing/2014/main" id="{67930B1C-A8C8-46B9-3E04-CA4C35AFA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966075"/>
            <a:ext cx="7772400" cy="4326964"/>
          </a:xfrm>
          <a:prstGeom prst="rect">
            <a:avLst/>
          </a:prstGeom>
        </p:spPr>
      </p:pic>
    </p:spTree>
    <p:extLst>
      <p:ext uri="{BB962C8B-B14F-4D97-AF65-F5344CB8AC3E}">
        <p14:creationId xmlns:p14="http://schemas.microsoft.com/office/powerpoint/2010/main" val="4015658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9F6F2-3D8D-D800-86FF-59E950D09C27}"/>
              </a:ext>
            </a:extLst>
          </p:cNvPr>
          <p:cNvSpPr>
            <a:spLocks noGrp="1"/>
          </p:cNvSpPr>
          <p:nvPr>
            <p:ph type="title"/>
          </p:nvPr>
        </p:nvSpPr>
        <p:spPr/>
        <p:txBody>
          <a:bodyPr/>
          <a:lstStyle/>
          <a:p>
            <a:pPr marL="342900" indent="-342900">
              <a:buFont typeface="Arial" panose="020B0604020202020204" pitchFamily="34" charset="0"/>
              <a:buChar char="•"/>
            </a:pPr>
            <a:r>
              <a:rPr lang="en-US" dirty="0"/>
              <a:t>Network Architecture</a:t>
            </a:r>
            <a:br>
              <a:rPr lang="en-US" dirty="0"/>
            </a:br>
            <a:r>
              <a:rPr lang="en-US" sz="2000" b="0" dirty="0">
                <a:solidFill>
                  <a:srgbClr val="000000"/>
                </a:solidFill>
              </a:rPr>
              <a:t>Stack Hour-glass</a:t>
            </a:r>
          </a:p>
        </p:txBody>
      </p:sp>
      <p:sp>
        <p:nvSpPr>
          <p:cNvPr id="6" name="Slide Number Placeholder 5">
            <a:extLst>
              <a:ext uri="{FF2B5EF4-FFF2-40B4-BE49-F238E27FC236}">
                <a16:creationId xmlns:a16="http://schemas.microsoft.com/office/drawing/2014/main" id="{5ACA0027-41A0-3B3B-A507-1C6570144E48}"/>
              </a:ext>
            </a:extLst>
          </p:cNvPr>
          <p:cNvSpPr>
            <a:spLocks noGrp="1"/>
          </p:cNvSpPr>
          <p:nvPr>
            <p:ph type="sldNum" sz="quarter" idx="12"/>
          </p:nvPr>
        </p:nvSpPr>
        <p:spPr/>
        <p:txBody>
          <a:bodyPr/>
          <a:lstStyle/>
          <a:p>
            <a:pPr>
              <a:defRPr/>
            </a:pPr>
            <a:r>
              <a:rPr lang="it-IT" altLang="it-IT" dirty="0"/>
              <a:t>Page </a:t>
            </a:r>
            <a:fld id="{9A4B1F56-FC73-4FFE-8F59-D9DC09D937DD}" type="slidenum">
              <a:rPr lang="it-IT" altLang="it-IT" smtClean="0"/>
              <a:pPr>
                <a:defRPr/>
              </a:pPr>
              <a:t>9</a:t>
            </a:fld>
            <a:endParaRPr lang="it-IT" altLang="it-IT" dirty="0"/>
          </a:p>
        </p:txBody>
      </p:sp>
      <p:sp>
        <p:nvSpPr>
          <p:cNvPr id="13" name="TextBox 12">
            <a:extLst>
              <a:ext uri="{FF2B5EF4-FFF2-40B4-BE49-F238E27FC236}">
                <a16:creationId xmlns:a16="http://schemas.microsoft.com/office/drawing/2014/main" id="{CFBD131B-9664-648F-716F-1D8943C43F8E}"/>
              </a:ext>
            </a:extLst>
          </p:cNvPr>
          <p:cNvSpPr txBox="1"/>
          <p:nvPr/>
        </p:nvSpPr>
        <p:spPr>
          <a:xfrm>
            <a:off x="1941344" y="5693677"/>
            <a:ext cx="4305403" cy="307777"/>
          </a:xfrm>
          <a:prstGeom prst="rect">
            <a:avLst/>
          </a:prstGeom>
          <a:noFill/>
        </p:spPr>
        <p:txBody>
          <a:bodyPr wrap="square" rtlCol="0">
            <a:spAutoFit/>
          </a:bodyPr>
          <a:lstStyle/>
          <a:p>
            <a:pPr algn="ctr"/>
            <a:r>
              <a:rPr lang="en-US" sz="1400" dirty="0">
                <a:solidFill>
                  <a:srgbClr val="000000"/>
                </a:solidFill>
                <a:latin typeface="Abadi" panose="020B0604020104020204" pitchFamily="34" charset="0"/>
              </a:rPr>
              <a:t> </a:t>
            </a:r>
            <a:r>
              <a:rPr lang="en-GB" sz="1400" b="0" i="0" u="none" strike="noStrike" dirty="0">
                <a:solidFill>
                  <a:srgbClr val="000000"/>
                </a:solidFill>
                <a:effectLst/>
                <a:latin typeface="Abadi" panose="020B0604020104020204" pitchFamily="34" charset="0"/>
              </a:rPr>
              <a:t>Complete Stack hour-glass architecture</a:t>
            </a:r>
            <a:endParaRPr lang="en-US" sz="1400" dirty="0">
              <a:solidFill>
                <a:srgbClr val="000000"/>
              </a:solidFill>
              <a:latin typeface="Abadi" panose="020B0604020104020204" pitchFamily="34" charset="0"/>
            </a:endParaRPr>
          </a:p>
        </p:txBody>
      </p:sp>
      <p:sp>
        <p:nvSpPr>
          <p:cNvPr id="16" name="Footer Placeholder 4">
            <a:extLst>
              <a:ext uri="{FF2B5EF4-FFF2-40B4-BE49-F238E27FC236}">
                <a16:creationId xmlns:a16="http://schemas.microsoft.com/office/drawing/2014/main" id="{AFC47EDE-673D-9518-F5A5-D6E6AC8E296C}"/>
              </a:ext>
            </a:extLst>
          </p:cNvPr>
          <p:cNvSpPr>
            <a:spLocks noGrp="1"/>
          </p:cNvSpPr>
          <p:nvPr>
            <p:ph type="ftr" sz="quarter" idx="11"/>
          </p:nvPr>
        </p:nvSpPr>
        <p:spPr>
          <a:xfrm>
            <a:off x="1219200" y="6146800"/>
            <a:ext cx="2895600" cy="457200"/>
          </a:xfrm>
        </p:spPr>
        <p:txBody>
          <a:bodyPr/>
          <a:lstStyle/>
          <a:p>
            <a:r>
              <a:rPr lang="it-IT" sz="1100" b="1">
                <a:solidFill>
                  <a:schemeClr val="bg1"/>
                </a:solidFill>
                <a:latin typeface="Abadi" panose="020B0604020104020204" pitchFamily="34" charset="0"/>
              </a:rPr>
              <a:t>Master's Degree in Electronics Engineering</a:t>
            </a:r>
          </a:p>
          <a:p>
            <a:r>
              <a:rPr lang="it-IT" sz="1100" b="1">
                <a:solidFill>
                  <a:schemeClr val="bg1"/>
                </a:solidFill>
                <a:latin typeface="Abadi" panose="020B0604020104020204" pitchFamily="34" charset="0"/>
              </a:rPr>
              <a:t>Graduation session of May 2023</a:t>
            </a:r>
            <a:endParaRPr lang="it-IT" sz="1100" b="1" dirty="0">
              <a:solidFill>
                <a:schemeClr val="bg1"/>
              </a:solidFill>
              <a:latin typeface="Abadi" panose="020B0604020104020204" pitchFamily="34" charset="0"/>
            </a:endParaRPr>
          </a:p>
        </p:txBody>
      </p:sp>
      <p:sp>
        <p:nvSpPr>
          <p:cNvPr id="17" name="Date Placeholder 3">
            <a:extLst>
              <a:ext uri="{FF2B5EF4-FFF2-40B4-BE49-F238E27FC236}">
                <a16:creationId xmlns:a16="http://schemas.microsoft.com/office/drawing/2014/main" id="{F6FDF0E7-A547-7236-CDBB-67332C7430A5}"/>
              </a:ext>
            </a:extLst>
          </p:cNvPr>
          <p:cNvSpPr>
            <a:spLocks noGrp="1"/>
          </p:cNvSpPr>
          <p:nvPr>
            <p:ph type="dt" sz="half" idx="10"/>
          </p:nvPr>
        </p:nvSpPr>
        <p:spPr>
          <a:xfrm>
            <a:off x="4343400" y="6146800"/>
            <a:ext cx="1905000" cy="457200"/>
          </a:xfrm>
        </p:spPr>
        <p:txBody>
          <a:bodyPr/>
          <a:lstStyle/>
          <a:p>
            <a:pPr>
              <a:defRPr/>
            </a:pPr>
            <a:r>
              <a:rPr lang="it-IT" altLang="it-IT" sz="1100">
                <a:solidFill>
                  <a:schemeClr val="bg1"/>
                </a:solidFill>
                <a:latin typeface="Abadi" panose="020B0604020104020204" pitchFamily="34" charset="0"/>
              </a:rPr>
              <a:t>29/05/2023</a:t>
            </a:r>
            <a:endParaRPr lang="it-IT" altLang="it-IT" dirty="0"/>
          </a:p>
        </p:txBody>
      </p:sp>
      <p:cxnSp>
        <p:nvCxnSpPr>
          <p:cNvPr id="20" name="Elbow Connector 19">
            <a:extLst>
              <a:ext uri="{FF2B5EF4-FFF2-40B4-BE49-F238E27FC236}">
                <a16:creationId xmlns:a16="http://schemas.microsoft.com/office/drawing/2014/main" id="{4CDA58E1-DE48-9076-D93E-2EB5B1158DBD}"/>
              </a:ext>
            </a:extLst>
          </p:cNvPr>
          <p:cNvCxnSpPr/>
          <p:nvPr/>
        </p:nvCxnSpPr>
        <p:spPr bwMode="auto">
          <a:xfrm flipV="1">
            <a:off x="4348149" y="2276872"/>
            <a:ext cx="655899" cy="1286677"/>
          </a:xfrm>
          <a:prstGeom prst="bentConnector2">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pic>
        <p:nvPicPr>
          <p:cNvPr id="4" name="Picture 3" descr="A picture containing screenshot, graphics, graphic design, design&#10;&#10;Description automatically generated">
            <a:extLst>
              <a:ext uri="{FF2B5EF4-FFF2-40B4-BE49-F238E27FC236}">
                <a16:creationId xmlns:a16="http://schemas.microsoft.com/office/drawing/2014/main" id="{60E9A931-1965-0A98-CAD7-292B5B966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036" y="871554"/>
            <a:ext cx="5846172" cy="4642781"/>
          </a:xfrm>
          <a:prstGeom prst="rect">
            <a:avLst/>
          </a:prstGeom>
        </p:spPr>
      </p:pic>
      <p:sp>
        <p:nvSpPr>
          <p:cNvPr id="3" name="TextBox 2">
            <a:extLst>
              <a:ext uri="{FF2B5EF4-FFF2-40B4-BE49-F238E27FC236}">
                <a16:creationId xmlns:a16="http://schemas.microsoft.com/office/drawing/2014/main" id="{03F2B78E-66BD-7CEF-168D-CCB4DA291215}"/>
              </a:ext>
            </a:extLst>
          </p:cNvPr>
          <p:cNvSpPr txBox="1"/>
          <p:nvPr/>
        </p:nvSpPr>
        <p:spPr>
          <a:xfrm>
            <a:off x="5975195" y="5390788"/>
            <a:ext cx="1077791" cy="307777"/>
          </a:xfrm>
          <a:prstGeom prst="rect">
            <a:avLst/>
          </a:prstGeom>
          <a:noFill/>
        </p:spPr>
        <p:txBody>
          <a:bodyPr wrap="square" rtlCol="0">
            <a:spAutoFit/>
          </a:bodyPr>
          <a:lstStyle/>
          <a:p>
            <a:pPr algn="ctr"/>
            <a:r>
              <a:rPr lang="en-US" sz="1400" dirty="0">
                <a:solidFill>
                  <a:srgbClr val="000000"/>
                </a:solidFill>
                <a:latin typeface="Abadi" panose="020B0604020104020204" pitchFamily="34" charset="0"/>
              </a:rPr>
              <a:t>Cost 3</a:t>
            </a:r>
          </a:p>
        </p:txBody>
      </p:sp>
      <p:sp>
        <p:nvSpPr>
          <p:cNvPr id="5" name="TextBox 4">
            <a:extLst>
              <a:ext uri="{FF2B5EF4-FFF2-40B4-BE49-F238E27FC236}">
                <a16:creationId xmlns:a16="http://schemas.microsoft.com/office/drawing/2014/main" id="{C57F7C78-9A91-35BF-D12B-ADC1A1CE3C63}"/>
              </a:ext>
            </a:extLst>
          </p:cNvPr>
          <p:cNvSpPr txBox="1"/>
          <p:nvPr/>
        </p:nvSpPr>
        <p:spPr>
          <a:xfrm>
            <a:off x="4757004" y="5427746"/>
            <a:ext cx="1077791" cy="307777"/>
          </a:xfrm>
          <a:prstGeom prst="rect">
            <a:avLst/>
          </a:prstGeom>
          <a:noFill/>
        </p:spPr>
        <p:txBody>
          <a:bodyPr wrap="square" rtlCol="0">
            <a:spAutoFit/>
          </a:bodyPr>
          <a:lstStyle/>
          <a:p>
            <a:pPr algn="ctr"/>
            <a:r>
              <a:rPr lang="en-US" sz="1400" dirty="0">
                <a:solidFill>
                  <a:srgbClr val="000000"/>
                </a:solidFill>
                <a:latin typeface="Abadi" panose="020B0604020104020204" pitchFamily="34" charset="0"/>
              </a:rPr>
              <a:t>Cost 2</a:t>
            </a:r>
          </a:p>
        </p:txBody>
      </p:sp>
      <p:sp>
        <p:nvSpPr>
          <p:cNvPr id="7" name="TextBox 6">
            <a:extLst>
              <a:ext uri="{FF2B5EF4-FFF2-40B4-BE49-F238E27FC236}">
                <a16:creationId xmlns:a16="http://schemas.microsoft.com/office/drawing/2014/main" id="{10128208-7588-09BB-A047-F1E5B3357D91}"/>
              </a:ext>
            </a:extLst>
          </p:cNvPr>
          <p:cNvSpPr txBox="1"/>
          <p:nvPr/>
        </p:nvSpPr>
        <p:spPr>
          <a:xfrm>
            <a:off x="3679213" y="5406823"/>
            <a:ext cx="1077791" cy="307777"/>
          </a:xfrm>
          <a:prstGeom prst="rect">
            <a:avLst/>
          </a:prstGeom>
          <a:noFill/>
        </p:spPr>
        <p:txBody>
          <a:bodyPr wrap="square" rtlCol="0">
            <a:spAutoFit/>
          </a:bodyPr>
          <a:lstStyle/>
          <a:p>
            <a:pPr algn="ctr"/>
            <a:r>
              <a:rPr lang="en-US" sz="1400" dirty="0">
                <a:solidFill>
                  <a:srgbClr val="000000"/>
                </a:solidFill>
                <a:latin typeface="Abadi" panose="020B0604020104020204" pitchFamily="34" charset="0"/>
              </a:rPr>
              <a:t>Cost 1</a:t>
            </a:r>
          </a:p>
        </p:txBody>
      </p:sp>
    </p:spTree>
    <p:extLst>
      <p:ext uri="{BB962C8B-B14F-4D97-AF65-F5344CB8AC3E}">
        <p14:creationId xmlns:p14="http://schemas.microsoft.com/office/powerpoint/2010/main" val="649027549"/>
      </p:ext>
    </p:extLst>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Personalizzato 1">
      <a:majorFont>
        <a:latin typeface="Cambria Math"/>
        <a:ea typeface="ＭＳ Ｐゴシック"/>
        <a:cs typeface=""/>
      </a:majorFont>
      <a:minorFont>
        <a:latin typeface="Cambria Math"/>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12025</TotalTime>
  <Words>2645</Words>
  <Application>Microsoft Macintosh PowerPoint</Application>
  <PresentationFormat>On-screen Show (4:3)</PresentationFormat>
  <Paragraphs>286</Paragraphs>
  <Slides>18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Abadi</vt:lpstr>
      <vt:lpstr>Arial</vt:lpstr>
      <vt:lpstr>Cambria Math</vt:lpstr>
      <vt:lpstr>Helvetica Neue</vt:lpstr>
      <vt:lpstr>la sapienza</vt:lpstr>
      <vt:lpstr>A Deep Learning Architecture for Enhanced Depth Estimation on an unrectified Stereo 360◦ dataset</vt:lpstr>
      <vt:lpstr>Motivation</vt:lpstr>
      <vt:lpstr>The State of The Art Pinhole Camera </vt:lpstr>
      <vt:lpstr>The State of The Art Spherical Camera model</vt:lpstr>
      <vt:lpstr>Dataset Setup</vt:lpstr>
      <vt:lpstr>Dataset Synchronization </vt:lpstr>
      <vt:lpstr>Dataset Format matching &amp; Rectification</vt:lpstr>
      <vt:lpstr>Network Architecture  Architecture </vt:lpstr>
      <vt:lpstr>Network Architecture Stack Hour-glass</vt:lpstr>
      <vt:lpstr>Network Architecture Depth Regression &amp; Loss</vt:lpstr>
      <vt:lpstr>Experiments &amp; Results</vt:lpstr>
      <vt:lpstr>Experiments &amp; Results</vt:lpstr>
      <vt:lpstr>Experiments &amp; Results</vt:lpstr>
      <vt:lpstr>Experiments &amp; Results </vt:lpstr>
      <vt:lpstr>Conclusion</vt:lpstr>
      <vt:lpstr>Future studies</vt:lpstr>
      <vt:lpstr>PowerPoint Presentation</vt:lpstr>
      <vt:lpstr>Network Architecture ASPP</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danial zendehdel</cp:lastModifiedBy>
  <cp:revision>1027</cp:revision>
  <dcterms:created xsi:type="dcterms:W3CDTF">2006-11-20T16:13:10Z</dcterms:created>
  <dcterms:modified xsi:type="dcterms:W3CDTF">2023-05-26T14:12:51Z</dcterms:modified>
  <cp:category/>
</cp:coreProperties>
</file>